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Lst>
  <p:sldSz cy="5143500" cx="9144000"/>
  <p:notesSz cx="6858000" cy="9144000"/>
  <p:embeddedFontLst>
    <p:embeddedFont>
      <p:font typeface="Roboto"/>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0AF4186-2568-4319-845B-531A38D0615E}">
  <a:tblStyle styleId="{10AF4186-2568-4319-845B-531A38D0615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A6D05C2-20DD-4DE0-9033-C0BF9BC10AA6}"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font" Target="fonts/Roboto-regular.fntdata"/><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553cbff499_2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g2553cbff499_2_9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553cbff499_2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g2553cbff499_2_1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553cbff499_2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g2553cbff499_2_1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553cbff499_2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2553cbff499_2_1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553cbff499_2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g2553cbff499_2_17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553cbff499_2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g2553cbff499_2_18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553cbff499_2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g2553cbff499_2_19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553cbff499_2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g2553cbff499_2_19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553cbff499_2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g2553cbff499_2_20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553cbff499_2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g2553cbff499_2_20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553cbff499_2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2553cbff499_2_2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553cbff499_2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g2553cbff499_2_9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553cbff499_2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2553cbff499_2_2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553cbff499_2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g2553cbff499_2_2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553cbff499_2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2553cbff499_2_2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553cbff499_2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g2553cbff499_2_2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553cbff499_8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553cbff499_8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553cbff499_8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553cbff499_8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553cbff499_8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553cbff499_8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553cbff499_8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553cbff499_8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553cbff499_2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g2553cbff499_2_2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553cbff499_2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g2553cbff499_2_2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553cbff499_2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g2553cbff499_2_10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553cbff499_2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g2553cbff499_2_2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553cbff499_2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g2553cbff499_2_27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553cbff499_6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553cbff499_6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553cbff499_2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g2553cbff499_2_28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553cbff499_2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g2553cbff499_2_29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553cbff499_1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553cbff499_1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553cbff499_2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g2553cbff499_2_29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553cbff499_2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g2553cbff499_2_30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553cbff499_2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553cbff499_2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553cbff499_2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g2553cbff499_2_10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553cbff499_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g2553cbff499_2_1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553cbff499_2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g2553cbff499_2_1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553cbff499_2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g2553cbff499_2_1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553cbff499_2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g2553cbff499_2_1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553cbff499_2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g2553cbff499_2_1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titolo" showMasterSp="0" type="title">
  <p:cSld name="TITLE">
    <p:spTree>
      <p:nvGrpSpPr>
        <p:cNvPr id="59" name="Shape 59"/>
        <p:cNvGrpSpPr/>
        <p:nvPr/>
      </p:nvGrpSpPr>
      <p:grpSpPr>
        <a:xfrm>
          <a:off x="0" y="0"/>
          <a:ext cx="0" cy="0"/>
          <a:chOff x="0" y="0"/>
          <a:chExt cx="0" cy="0"/>
        </a:xfrm>
      </p:grpSpPr>
      <p:sp>
        <p:nvSpPr>
          <p:cNvPr id="60" name="Google Shape;60;p14"/>
          <p:cNvSpPr/>
          <p:nvPr/>
        </p:nvSpPr>
        <p:spPr>
          <a:xfrm>
            <a:off x="2381" y="4800600"/>
            <a:ext cx="9141619"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 name="Google Shape;61;p14"/>
          <p:cNvSpPr/>
          <p:nvPr/>
        </p:nvSpPr>
        <p:spPr>
          <a:xfrm>
            <a:off x="11" y="4750737"/>
            <a:ext cx="9141619" cy="48006"/>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 name="Google Shape;62;p14"/>
          <p:cNvSpPr txBox="1"/>
          <p:nvPr>
            <p:ph type="ctrTitle"/>
          </p:nvPr>
        </p:nvSpPr>
        <p:spPr>
          <a:xfrm>
            <a:off x="822960" y="569214"/>
            <a:ext cx="7543800" cy="2674620"/>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262626"/>
              </a:buClr>
              <a:buSzPts val="6000"/>
              <a:buFont typeface="Calibri"/>
              <a:buNone/>
              <a:defRPr sz="6000">
                <a:solidFill>
                  <a:srgbClr val="262626"/>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3" name="Google Shape;63;p14"/>
          <p:cNvSpPr txBox="1"/>
          <p:nvPr>
            <p:ph idx="1" type="subTitle"/>
          </p:nvPr>
        </p:nvSpPr>
        <p:spPr>
          <a:xfrm>
            <a:off x="825038" y="3341715"/>
            <a:ext cx="7543800" cy="857250"/>
          </a:xfrm>
          <a:prstGeom prst="rect">
            <a:avLst/>
          </a:prstGeom>
          <a:noFill/>
          <a:ln>
            <a:noFill/>
          </a:ln>
        </p:spPr>
        <p:txBody>
          <a:bodyPr anchorCtr="0" anchor="t" bIns="34275" lIns="68575" spcFirstLastPara="1" rIns="68575" wrap="square" tIns="34275">
            <a:normAutofit/>
          </a:bodyPr>
          <a:lstStyle>
            <a:lvl1pPr lvl="0" algn="l">
              <a:lnSpc>
                <a:spcPct val="90000"/>
              </a:lnSpc>
              <a:spcBef>
                <a:spcPts val="900"/>
              </a:spcBef>
              <a:spcAft>
                <a:spcPts val="0"/>
              </a:spcAft>
              <a:buSzPts val="1800"/>
              <a:buNone/>
              <a:defRPr sz="1800" cap="none">
                <a:solidFill>
                  <a:schemeClr val="dk2"/>
                </a:solidFill>
                <a:latin typeface="Calibri"/>
                <a:ea typeface="Calibri"/>
                <a:cs typeface="Calibri"/>
                <a:sym typeface="Calibri"/>
              </a:defRPr>
            </a:lvl1pPr>
            <a:lvl2pPr lvl="1" algn="ctr">
              <a:lnSpc>
                <a:spcPct val="90000"/>
              </a:lnSpc>
              <a:spcBef>
                <a:spcPts val="200"/>
              </a:spcBef>
              <a:spcAft>
                <a:spcPts val="0"/>
              </a:spcAft>
              <a:buSzPts val="1800"/>
              <a:buNone/>
              <a:defRPr sz="1800"/>
            </a:lvl2pPr>
            <a:lvl3pPr lvl="2" algn="ctr">
              <a:lnSpc>
                <a:spcPct val="90000"/>
              </a:lnSpc>
              <a:spcBef>
                <a:spcPts val="300"/>
              </a:spcBef>
              <a:spcAft>
                <a:spcPts val="0"/>
              </a:spcAft>
              <a:buSzPts val="1800"/>
              <a:buNone/>
              <a:defRPr sz="1800"/>
            </a:lvl3pPr>
            <a:lvl4pPr lvl="3" algn="ctr">
              <a:lnSpc>
                <a:spcPct val="90000"/>
              </a:lnSpc>
              <a:spcBef>
                <a:spcPts val="300"/>
              </a:spcBef>
              <a:spcAft>
                <a:spcPts val="0"/>
              </a:spcAft>
              <a:buSzPts val="1500"/>
              <a:buNone/>
              <a:defRPr sz="1500"/>
            </a:lvl4pPr>
            <a:lvl5pPr lvl="4" algn="ctr">
              <a:lnSpc>
                <a:spcPct val="90000"/>
              </a:lnSpc>
              <a:spcBef>
                <a:spcPts val="300"/>
              </a:spcBef>
              <a:spcAft>
                <a:spcPts val="0"/>
              </a:spcAft>
              <a:buSzPts val="1500"/>
              <a:buNone/>
              <a:defRPr sz="1500"/>
            </a:lvl5pPr>
            <a:lvl6pPr lvl="5" algn="ctr">
              <a:lnSpc>
                <a:spcPct val="90000"/>
              </a:lnSpc>
              <a:spcBef>
                <a:spcPts val="300"/>
              </a:spcBef>
              <a:spcAft>
                <a:spcPts val="0"/>
              </a:spcAft>
              <a:buSzPts val="1500"/>
              <a:buNone/>
              <a:defRPr sz="1500"/>
            </a:lvl6pPr>
            <a:lvl7pPr lvl="6" algn="ctr">
              <a:lnSpc>
                <a:spcPct val="90000"/>
              </a:lnSpc>
              <a:spcBef>
                <a:spcPts val="300"/>
              </a:spcBef>
              <a:spcAft>
                <a:spcPts val="0"/>
              </a:spcAft>
              <a:buSzPts val="1500"/>
              <a:buNone/>
              <a:defRPr sz="1500"/>
            </a:lvl7pPr>
            <a:lvl8pPr lvl="7" algn="ctr">
              <a:lnSpc>
                <a:spcPct val="90000"/>
              </a:lnSpc>
              <a:spcBef>
                <a:spcPts val="300"/>
              </a:spcBef>
              <a:spcAft>
                <a:spcPts val="0"/>
              </a:spcAft>
              <a:buSzPts val="1500"/>
              <a:buNone/>
              <a:defRPr sz="1500"/>
            </a:lvl8pPr>
            <a:lvl9pPr lvl="8" algn="ctr">
              <a:lnSpc>
                <a:spcPct val="90000"/>
              </a:lnSpc>
              <a:spcBef>
                <a:spcPts val="300"/>
              </a:spcBef>
              <a:spcAft>
                <a:spcPts val="300"/>
              </a:spcAft>
              <a:buSzPts val="1500"/>
              <a:buNone/>
              <a:defRPr sz="1500"/>
            </a:lvl9pPr>
          </a:lstStyle>
          <a:p/>
        </p:txBody>
      </p:sp>
      <p:sp>
        <p:nvSpPr>
          <p:cNvPr id="64" name="Google Shape;64;p1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5" name="Google Shape;65;p1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1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cxnSp>
        <p:nvCxnSpPr>
          <p:cNvPr id="67" name="Google Shape;67;p14"/>
          <p:cNvCxnSpPr/>
          <p:nvPr/>
        </p:nvCxnSpPr>
        <p:spPr>
          <a:xfrm>
            <a:off x="905743" y="3257550"/>
            <a:ext cx="740664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contenuto" type="obj">
  <p:cSld name="OBJECT">
    <p:spTree>
      <p:nvGrpSpPr>
        <p:cNvPr id="68" name="Shape 68"/>
        <p:cNvGrpSpPr/>
        <p:nvPr/>
      </p:nvGrpSpPr>
      <p:grpSpPr>
        <a:xfrm>
          <a:off x="0" y="0"/>
          <a:ext cx="0" cy="0"/>
          <a:chOff x="0" y="0"/>
          <a:chExt cx="0" cy="0"/>
        </a:xfrm>
      </p:grpSpPr>
      <p:sp>
        <p:nvSpPr>
          <p:cNvPr id="69" name="Google Shape;69;p15"/>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3600"/>
              <a:buFont typeface="Calibri"/>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 name="Google Shape;70;p15"/>
          <p:cNvSpPr txBox="1"/>
          <p:nvPr>
            <p:ph idx="1" type="body"/>
          </p:nvPr>
        </p:nvSpPr>
        <p:spPr>
          <a:xfrm>
            <a:off x="822960" y="1384301"/>
            <a:ext cx="7543800" cy="301752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71" name="Google Shape;71;p1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uota" showMasterSp="0" type="blank">
  <p:cSld name="BLANK">
    <p:spTree>
      <p:nvGrpSpPr>
        <p:cNvPr id="74" name="Shape 74"/>
        <p:cNvGrpSpPr/>
        <p:nvPr/>
      </p:nvGrpSpPr>
      <p:grpSpPr>
        <a:xfrm>
          <a:off x="0" y="0"/>
          <a:ext cx="0" cy="0"/>
          <a:chOff x="0" y="0"/>
          <a:chExt cx="0" cy="0"/>
        </a:xfrm>
      </p:grpSpPr>
      <p:sp>
        <p:nvSpPr>
          <p:cNvPr id="75" name="Google Shape;75;p16"/>
          <p:cNvSpPr/>
          <p:nvPr/>
        </p:nvSpPr>
        <p:spPr>
          <a:xfrm>
            <a:off x="2381" y="4800600"/>
            <a:ext cx="9141619"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6" name="Google Shape;76;p16"/>
          <p:cNvSpPr/>
          <p:nvPr/>
        </p:nvSpPr>
        <p:spPr>
          <a:xfrm>
            <a:off x="11" y="4750737"/>
            <a:ext cx="9141619" cy="48006"/>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 name="Google Shape;77;p1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8" name="Google Shape;78;p1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solidFill>
                  <a:srgbClr val="FFFFF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stazione sezione" showMasterSp="0" type="secHead">
  <p:cSld name="SECTION_HEADER">
    <p:bg>
      <p:bgPr>
        <a:solidFill>
          <a:schemeClr val="lt1"/>
        </a:solidFill>
      </p:bgPr>
    </p:bg>
    <p:spTree>
      <p:nvGrpSpPr>
        <p:cNvPr id="80" name="Shape 80"/>
        <p:cNvGrpSpPr/>
        <p:nvPr/>
      </p:nvGrpSpPr>
      <p:grpSpPr>
        <a:xfrm>
          <a:off x="0" y="0"/>
          <a:ext cx="0" cy="0"/>
          <a:chOff x="0" y="0"/>
          <a:chExt cx="0" cy="0"/>
        </a:xfrm>
      </p:grpSpPr>
      <p:sp>
        <p:nvSpPr>
          <p:cNvPr id="81" name="Google Shape;81;p17"/>
          <p:cNvSpPr/>
          <p:nvPr/>
        </p:nvSpPr>
        <p:spPr>
          <a:xfrm>
            <a:off x="2381" y="4800600"/>
            <a:ext cx="9141619"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2" name="Google Shape;82;p17"/>
          <p:cNvSpPr/>
          <p:nvPr/>
        </p:nvSpPr>
        <p:spPr>
          <a:xfrm>
            <a:off x="11" y="4750737"/>
            <a:ext cx="9141619" cy="48006"/>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3" name="Google Shape;83;p17"/>
          <p:cNvSpPr txBox="1"/>
          <p:nvPr>
            <p:ph type="title"/>
          </p:nvPr>
        </p:nvSpPr>
        <p:spPr>
          <a:xfrm>
            <a:off x="822960" y="569214"/>
            <a:ext cx="7543800" cy="2674620"/>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262626"/>
              </a:buClr>
              <a:buSzPts val="6000"/>
              <a:buFont typeface="Calibri"/>
              <a:buNone/>
              <a:defRPr b="0" sz="6000">
                <a:solidFill>
                  <a:srgbClr val="262626"/>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4" name="Google Shape;84;p17"/>
          <p:cNvSpPr txBox="1"/>
          <p:nvPr>
            <p:ph idx="1" type="body"/>
          </p:nvPr>
        </p:nvSpPr>
        <p:spPr>
          <a:xfrm>
            <a:off x="822960" y="3339846"/>
            <a:ext cx="7543800" cy="85725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900"/>
              </a:spcBef>
              <a:spcAft>
                <a:spcPts val="0"/>
              </a:spcAft>
              <a:buSzPts val="1800"/>
              <a:buNone/>
              <a:defRPr sz="1800" cap="none">
                <a:solidFill>
                  <a:schemeClr val="dk2"/>
                </a:solidFill>
                <a:latin typeface="Calibri"/>
                <a:ea typeface="Calibri"/>
                <a:cs typeface="Calibri"/>
                <a:sym typeface="Calibri"/>
              </a:defRPr>
            </a:lvl1pPr>
            <a:lvl2pPr indent="-228600" lvl="1" marL="914400" algn="l">
              <a:lnSpc>
                <a:spcPct val="90000"/>
              </a:lnSpc>
              <a:spcBef>
                <a:spcPts val="200"/>
              </a:spcBef>
              <a:spcAft>
                <a:spcPts val="0"/>
              </a:spcAft>
              <a:buSzPts val="1400"/>
              <a:buNone/>
              <a:defRPr sz="1400">
                <a:solidFill>
                  <a:srgbClr val="888888"/>
                </a:solidFill>
              </a:defRPr>
            </a:lvl2pPr>
            <a:lvl3pPr indent="-228600" lvl="2" marL="1371600" algn="l">
              <a:lnSpc>
                <a:spcPct val="90000"/>
              </a:lnSpc>
              <a:spcBef>
                <a:spcPts val="300"/>
              </a:spcBef>
              <a:spcAft>
                <a:spcPts val="0"/>
              </a:spcAft>
              <a:buSzPts val="1200"/>
              <a:buNone/>
              <a:defRPr sz="1200">
                <a:solidFill>
                  <a:srgbClr val="888888"/>
                </a:solidFill>
              </a:defRPr>
            </a:lvl3pPr>
            <a:lvl4pPr indent="-228600" lvl="3" marL="1828800" algn="l">
              <a:lnSpc>
                <a:spcPct val="90000"/>
              </a:lnSpc>
              <a:spcBef>
                <a:spcPts val="300"/>
              </a:spcBef>
              <a:spcAft>
                <a:spcPts val="0"/>
              </a:spcAft>
              <a:buSzPts val="1100"/>
              <a:buNone/>
              <a:defRPr sz="1100">
                <a:solidFill>
                  <a:srgbClr val="888888"/>
                </a:solidFill>
              </a:defRPr>
            </a:lvl4pPr>
            <a:lvl5pPr indent="-228600" lvl="4" marL="2286000" algn="l">
              <a:lnSpc>
                <a:spcPct val="90000"/>
              </a:lnSpc>
              <a:spcBef>
                <a:spcPts val="300"/>
              </a:spcBef>
              <a:spcAft>
                <a:spcPts val="0"/>
              </a:spcAft>
              <a:buSzPts val="1100"/>
              <a:buNone/>
              <a:defRPr sz="1100">
                <a:solidFill>
                  <a:srgbClr val="888888"/>
                </a:solidFill>
              </a:defRPr>
            </a:lvl5pPr>
            <a:lvl6pPr indent="-228600" lvl="5" marL="2743200" algn="l">
              <a:lnSpc>
                <a:spcPct val="90000"/>
              </a:lnSpc>
              <a:spcBef>
                <a:spcPts val="300"/>
              </a:spcBef>
              <a:spcAft>
                <a:spcPts val="0"/>
              </a:spcAft>
              <a:buSzPts val="1100"/>
              <a:buNone/>
              <a:defRPr sz="1100">
                <a:solidFill>
                  <a:srgbClr val="888888"/>
                </a:solidFill>
              </a:defRPr>
            </a:lvl6pPr>
            <a:lvl7pPr indent="-228600" lvl="6" marL="3200400" algn="l">
              <a:lnSpc>
                <a:spcPct val="90000"/>
              </a:lnSpc>
              <a:spcBef>
                <a:spcPts val="300"/>
              </a:spcBef>
              <a:spcAft>
                <a:spcPts val="0"/>
              </a:spcAft>
              <a:buSzPts val="1100"/>
              <a:buNone/>
              <a:defRPr sz="1100">
                <a:solidFill>
                  <a:srgbClr val="888888"/>
                </a:solidFill>
              </a:defRPr>
            </a:lvl7pPr>
            <a:lvl8pPr indent="-228600" lvl="7" marL="3657600" algn="l">
              <a:lnSpc>
                <a:spcPct val="90000"/>
              </a:lnSpc>
              <a:spcBef>
                <a:spcPts val="300"/>
              </a:spcBef>
              <a:spcAft>
                <a:spcPts val="0"/>
              </a:spcAft>
              <a:buSzPts val="1100"/>
              <a:buNone/>
              <a:defRPr sz="1100">
                <a:solidFill>
                  <a:srgbClr val="888888"/>
                </a:solidFill>
              </a:defRPr>
            </a:lvl8pPr>
            <a:lvl9pPr indent="-228600" lvl="8" marL="4114800" algn="l">
              <a:lnSpc>
                <a:spcPct val="90000"/>
              </a:lnSpc>
              <a:spcBef>
                <a:spcPts val="300"/>
              </a:spcBef>
              <a:spcAft>
                <a:spcPts val="300"/>
              </a:spcAft>
              <a:buSzPts val="1100"/>
              <a:buNone/>
              <a:defRPr sz="1100">
                <a:solidFill>
                  <a:srgbClr val="888888"/>
                </a:solidFill>
              </a:defRPr>
            </a:lvl9pPr>
          </a:lstStyle>
          <a:p/>
        </p:txBody>
      </p:sp>
      <p:sp>
        <p:nvSpPr>
          <p:cNvPr id="85" name="Google Shape;85;p1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6" name="Google Shape;86;p1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7" name="Google Shape;87;p1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cxnSp>
        <p:nvCxnSpPr>
          <p:cNvPr id="88" name="Google Shape;88;p17"/>
          <p:cNvCxnSpPr/>
          <p:nvPr/>
        </p:nvCxnSpPr>
        <p:spPr>
          <a:xfrm>
            <a:off x="905743" y="3257550"/>
            <a:ext cx="740664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e contenuti" type="twoObj">
  <p:cSld name="TWO_OBJECTS">
    <p:spTree>
      <p:nvGrpSpPr>
        <p:cNvPr id="89" name="Shape 89"/>
        <p:cNvGrpSpPr/>
        <p:nvPr/>
      </p:nvGrpSpPr>
      <p:grpSpPr>
        <a:xfrm>
          <a:off x="0" y="0"/>
          <a:ext cx="0" cy="0"/>
          <a:chOff x="0" y="0"/>
          <a:chExt cx="0" cy="0"/>
        </a:xfrm>
      </p:grpSpPr>
      <p:sp>
        <p:nvSpPr>
          <p:cNvPr id="90" name="Google Shape;90;p18"/>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1" name="Google Shape;91;p18"/>
          <p:cNvSpPr txBox="1"/>
          <p:nvPr>
            <p:ph idx="1" type="body"/>
          </p:nvPr>
        </p:nvSpPr>
        <p:spPr>
          <a:xfrm>
            <a:off x="822959" y="1384301"/>
            <a:ext cx="3703320" cy="301752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92" name="Google Shape;92;p18"/>
          <p:cNvSpPr txBox="1"/>
          <p:nvPr>
            <p:ph idx="2" type="body"/>
          </p:nvPr>
        </p:nvSpPr>
        <p:spPr>
          <a:xfrm>
            <a:off x="4663440" y="1384301"/>
            <a:ext cx="3703320" cy="301752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93" name="Google Shape;93;p18"/>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18"/>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5" name="Google Shape;95;p1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ronto" type="twoTxTwoObj">
  <p:cSld name="TWO_OBJECTS_WITH_TEXT">
    <p:spTree>
      <p:nvGrpSpPr>
        <p:cNvPr id="96" name="Shape 96"/>
        <p:cNvGrpSpPr/>
        <p:nvPr/>
      </p:nvGrpSpPr>
      <p:grpSpPr>
        <a:xfrm>
          <a:off x="0" y="0"/>
          <a:ext cx="0" cy="0"/>
          <a:chOff x="0" y="0"/>
          <a:chExt cx="0" cy="0"/>
        </a:xfrm>
      </p:grpSpPr>
      <p:sp>
        <p:nvSpPr>
          <p:cNvPr id="97" name="Google Shape;97;p19"/>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8" name="Google Shape;98;p19"/>
          <p:cNvSpPr txBox="1"/>
          <p:nvPr>
            <p:ph idx="1" type="body"/>
          </p:nvPr>
        </p:nvSpPr>
        <p:spPr>
          <a:xfrm>
            <a:off x="822960" y="1384539"/>
            <a:ext cx="3703320" cy="552211"/>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900"/>
              </a:spcBef>
              <a:spcAft>
                <a:spcPts val="0"/>
              </a:spcAft>
              <a:buSzPts val="1500"/>
              <a:buNone/>
              <a:defRPr b="0" sz="1500" cap="none">
                <a:solidFill>
                  <a:schemeClr val="dk2"/>
                </a:solidFill>
              </a:defRPr>
            </a:lvl1pPr>
            <a:lvl2pPr indent="-228600" lvl="1" marL="914400" algn="l">
              <a:lnSpc>
                <a:spcPct val="90000"/>
              </a:lnSpc>
              <a:spcBef>
                <a:spcPts val="200"/>
              </a:spcBef>
              <a:spcAft>
                <a:spcPts val="0"/>
              </a:spcAft>
              <a:buSzPts val="1500"/>
              <a:buNone/>
              <a:defRPr b="1" sz="1500"/>
            </a:lvl2pPr>
            <a:lvl3pPr indent="-228600" lvl="2" marL="1371600" algn="l">
              <a:lnSpc>
                <a:spcPct val="90000"/>
              </a:lnSpc>
              <a:spcBef>
                <a:spcPts val="300"/>
              </a:spcBef>
              <a:spcAft>
                <a:spcPts val="0"/>
              </a:spcAft>
              <a:buSzPts val="1400"/>
              <a:buNone/>
              <a:defRPr b="1" sz="1400"/>
            </a:lvl3pPr>
            <a:lvl4pPr indent="-228600" lvl="3" marL="1828800" algn="l">
              <a:lnSpc>
                <a:spcPct val="90000"/>
              </a:lnSpc>
              <a:spcBef>
                <a:spcPts val="300"/>
              </a:spcBef>
              <a:spcAft>
                <a:spcPts val="0"/>
              </a:spcAft>
              <a:buSzPts val="1200"/>
              <a:buNone/>
              <a:defRPr b="1" sz="1200"/>
            </a:lvl4pPr>
            <a:lvl5pPr indent="-228600" lvl="4" marL="2286000" algn="l">
              <a:lnSpc>
                <a:spcPct val="90000"/>
              </a:lnSpc>
              <a:spcBef>
                <a:spcPts val="300"/>
              </a:spcBef>
              <a:spcAft>
                <a:spcPts val="0"/>
              </a:spcAft>
              <a:buSzPts val="1200"/>
              <a:buNone/>
              <a:defRPr b="1" sz="1200"/>
            </a:lvl5pPr>
            <a:lvl6pPr indent="-228600" lvl="5" marL="2743200" algn="l">
              <a:lnSpc>
                <a:spcPct val="90000"/>
              </a:lnSpc>
              <a:spcBef>
                <a:spcPts val="300"/>
              </a:spcBef>
              <a:spcAft>
                <a:spcPts val="0"/>
              </a:spcAft>
              <a:buSzPts val="1200"/>
              <a:buNone/>
              <a:defRPr b="1" sz="1200"/>
            </a:lvl6pPr>
            <a:lvl7pPr indent="-228600" lvl="6" marL="3200400" algn="l">
              <a:lnSpc>
                <a:spcPct val="90000"/>
              </a:lnSpc>
              <a:spcBef>
                <a:spcPts val="300"/>
              </a:spcBef>
              <a:spcAft>
                <a:spcPts val="0"/>
              </a:spcAft>
              <a:buSzPts val="1200"/>
              <a:buNone/>
              <a:defRPr b="1" sz="1200"/>
            </a:lvl7pPr>
            <a:lvl8pPr indent="-228600" lvl="7" marL="3657600" algn="l">
              <a:lnSpc>
                <a:spcPct val="90000"/>
              </a:lnSpc>
              <a:spcBef>
                <a:spcPts val="300"/>
              </a:spcBef>
              <a:spcAft>
                <a:spcPts val="0"/>
              </a:spcAft>
              <a:buSzPts val="1200"/>
              <a:buNone/>
              <a:defRPr b="1" sz="1200"/>
            </a:lvl8pPr>
            <a:lvl9pPr indent="-228600" lvl="8" marL="4114800" algn="l">
              <a:lnSpc>
                <a:spcPct val="90000"/>
              </a:lnSpc>
              <a:spcBef>
                <a:spcPts val="300"/>
              </a:spcBef>
              <a:spcAft>
                <a:spcPts val="300"/>
              </a:spcAft>
              <a:buSzPts val="1200"/>
              <a:buNone/>
              <a:defRPr b="1" sz="1200"/>
            </a:lvl9pPr>
          </a:lstStyle>
          <a:p/>
        </p:txBody>
      </p:sp>
      <p:sp>
        <p:nvSpPr>
          <p:cNvPr id="99" name="Google Shape;99;p19"/>
          <p:cNvSpPr txBox="1"/>
          <p:nvPr>
            <p:ph idx="2" type="body"/>
          </p:nvPr>
        </p:nvSpPr>
        <p:spPr>
          <a:xfrm>
            <a:off x="822960" y="1936751"/>
            <a:ext cx="3703320" cy="253365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100" name="Google Shape;100;p19"/>
          <p:cNvSpPr txBox="1"/>
          <p:nvPr>
            <p:ph idx="3" type="body"/>
          </p:nvPr>
        </p:nvSpPr>
        <p:spPr>
          <a:xfrm>
            <a:off x="4663440" y="1384539"/>
            <a:ext cx="3703320" cy="552211"/>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900"/>
              </a:spcBef>
              <a:spcAft>
                <a:spcPts val="0"/>
              </a:spcAft>
              <a:buSzPts val="1500"/>
              <a:buNone/>
              <a:defRPr b="0" sz="1500" cap="none">
                <a:solidFill>
                  <a:schemeClr val="dk2"/>
                </a:solidFill>
              </a:defRPr>
            </a:lvl1pPr>
            <a:lvl2pPr indent="-228600" lvl="1" marL="914400" algn="l">
              <a:lnSpc>
                <a:spcPct val="90000"/>
              </a:lnSpc>
              <a:spcBef>
                <a:spcPts val="200"/>
              </a:spcBef>
              <a:spcAft>
                <a:spcPts val="0"/>
              </a:spcAft>
              <a:buSzPts val="1500"/>
              <a:buNone/>
              <a:defRPr b="1" sz="1500"/>
            </a:lvl2pPr>
            <a:lvl3pPr indent="-228600" lvl="2" marL="1371600" algn="l">
              <a:lnSpc>
                <a:spcPct val="90000"/>
              </a:lnSpc>
              <a:spcBef>
                <a:spcPts val="300"/>
              </a:spcBef>
              <a:spcAft>
                <a:spcPts val="0"/>
              </a:spcAft>
              <a:buSzPts val="1400"/>
              <a:buNone/>
              <a:defRPr b="1" sz="1400"/>
            </a:lvl3pPr>
            <a:lvl4pPr indent="-228600" lvl="3" marL="1828800" algn="l">
              <a:lnSpc>
                <a:spcPct val="90000"/>
              </a:lnSpc>
              <a:spcBef>
                <a:spcPts val="300"/>
              </a:spcBef>
              <a:spcAft>
                <a:spcPts val="0"/>
              </a:spcAft>
              <a:buSzPts val="1200"/>
              <a:buNone/>
              <a:defRPr b="1" sz="1200"/>
            </a:lvl4pPr>
            <a:lvl5pPr indent="-228600" lvl="4" marL="2286000" algn="l">
              <a:lnSpc>
                <a:spcPct val="90000"/>
              </a:lnSpc>
              <a:spcBef>
                <a:spcPts val="300"/>
              </a:spcBef>
              <a:spcAft>
                <a:spcPts val="0"/>
              </a:spcAft>
              <a:buSzPts val="1200"/>
              <a:buNone/>
              <a:defRPr b="1" sz="1200"/>
            </a:lvl5pPr>
            <a:lvl6pPr indent="-228600" lvl="5" marL="2743200" algn="l">
              <a:lnSpc>
                <a:spcPct val="90000"/>
              </a:lnSpc>
              <a:spcBef>
                <a:spcPts val="300"/>
              </a:spcBef>
              <a:spcAft>
                <a:spcPts val="0"/>
              </a:spcAft>
              <a:buSzPts val="1200"/>
              <a:buNone/>
              <a:defRPr b="1" sz="1200"/>
            </a:lvl6pPr>
            <a:lvl7pPr indent="-228600" lvl="6" marL="3200400" algn="l">
              <a:lnSpc>
                <a:spcPct val="90000"/>
              </a:lnSpc>
              <a:spcBef>
                <a:spcPts val="300"/>
              </a:spcBef>
              <a:spcAft>
                <a:spcPts val="0"/>
              </a:spcAft>
              <a:buSzPts val="1200"/>
              <a:buNone/>
              <a:defRPr b="1" sz="1200"/>
            </a:lvl7pPr>
            <a:lvl8pPr indent="-228600" lvl="7" marL="3657600" algn="l">
              <a:lnSpc>
                <a:spcPct val="90000"/>
              </a:lnSpc>
              <a:spcBef>
                <a:spcPts val="300"/>
              </a:spcBef>
              <a:spcAft>
                <a:spcPts val="0"/>
              </a:spcAft>
              <a:buSzPts val="1200"/>
              <a:buNone/>
              <a:defRPr b="1" sz="1200"/>
            </a:lvl8pPr>
            <a:lvl9pPr indent="-228600" lvl="8" marL="4114800" algn="l">
              <a:lnSpc>
                <a:spcPct val="90000"/>
              </a:lnSpc>
              <a:spcBef>
                <a:spcPts val="300"/>
              </a:spcBef>
              <a:spcAft>
                <a:spcPts val="300"/>
              </a:spcAft>
              <a:buSzPts val="1200"/>
              <a:buNone/>
              <a:defRPr b="1" sz="1200"/>
            </a:lvl9pPr>
          </a:lstStyle>
          <a:p/>
        </p:txBody>
      </p:sp>
      <p:sp>
        <p:nvSpPr>
          <p:cNvPr id="101" name="Google Shape;101;p19"/>
          <p:cNvSpPr txBox="1"/>
          <p:nvPr>
            <p:ph idx="4" type="body"/>
          </p:nvPr>
        </p:nvSpPr>
        <p:spPr>
          <a:xfrm>
            <a:off x="4663440" y="1936751"/>
            <a:ext cx="3703320" cy="253365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102" name="Google Shape;102;p1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3" name="Google Shape;103;p1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1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itolo" type="titleOnly">
  <p:cSld name="TITLE_ONLY">
    <p:spTree>
      <p:nvGrpSpPr>
        <p:cNvPr id="105" name="Shape 105"/>
        <p:cNvGrpSpPr/>
        <p:nvPr/>
      </p:nvGrpSpPr>
      <p:grpSpPr>
        <a:xfrm>
          <a:off x="0" y="0"/>
          <a:ext cx="0" cy="0"/>
          <a:chOff x="0" y="0"/>
          <a:chExt cx="0" cy="0"/>
        </a:xfrm>
      </p:grpSpPr>
      <p:sp>
        <p:nvSpPr>
          <p:cNvPr id="106" name="Google Shape;106;p20"/>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7" name="Google Shape;107;p2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8" name="Google Shape;108;p2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9" name="Google Shape;109;p2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to con didascalia" showMasterSp="0" type="objTx">
  <p:cSld name="OBJECT_WITH_CAPTION_TEXT">
    <p:spTree>
      <p:nvGrpSpPr>
        <p:cNvPr id="110" name="Shape 110"/>
        <p:cNvGrpSpPr/>
        <p:nvPr/>
      </p:nvGrpSpPr>
      <p:grpSpPr>
        <a:xfrm>
          <a:off x="0" y="0"/>
          <a:ext cx="0" cy="0"/>
          <a:chOff x="0" y="0"/>
          <a:chExt cx="0" cy="0"/>
        </a:xfrm>
      </p:grpSpPr>
      <p:sp>
        <p:nvSpPr>
          <p:cNvPr id="111" name="Google Shape;111;p21"/>
          <p:cNvSpPr/>
          <p:nvPr/>
        </p:nvSpPr>
        <p:spPr>
          <a:xfrm>
            <a:off x="12" y="0"/>
            <a:ext cx="3038093" cy="51435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2" name="Google Shape;112;p21"/>
          <p:cNvSpPr/>
          <p:nvPr/>
        </p:nvSpPr>
        <p:spPr>
          <a:xfrm>
            <a:off x="3030053" y="0"/>
            <a:ext cx="48006" cy="51435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3" name="Google Shape;113;p21"/>
          <p:cNvSpPr txBox="1"/>
          <p:nvPr>
            <p:ph type="title"/>
          </p:nvPr>
        </p:nvSpPr>
        <p:spPr>
          <a:xfrm>
            <a:off x="342900" y="445769"/>
            <a:ext cx="2400300" cy="1714500"/>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FFFFFF"/>
              </a:buClr>
              <a:buSzPts val="2700"/>
              <a:buFont typeface="Calibri"/>
              <a:buNone/>
              <a:defRPr b="0" sz="2700">
                <a:solidFill>
                  <a:srgbClr val="FFFFFF"/>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4" name="Google Shape;114;p21"/>
          <p:cNvSpPr txBox="1"/>
          <p:nvPr>
            <p:ph idx="1" type="body"/>
          </p:nvPr>
        </p:nvSpPr>
        <p:spPr>
          <a:xfrm>
            <a:off x="3600450" y="548640"/>
            <a:ext cx="4869180" cy="394335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115" name="Google Shape;115;p21"/>
          <p:cNvSpPr txBox="1"/>
          <p:nvPr>
            <p:ph idx="2" type="body"/>
          </p:nvPr>
        </p:nvSpPr>
        <p:spPr>
          <a:xfrm>
            <a:off x="342900" y="2194560"/>
            <a:ext cx="2400300" cy="2534343"/>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900"/>
              </a:spcBef>
              <a:spcAft>
                <a:spcPts val="0"/>
              </a:spcAft>
              <a:buSzPts val="1100"/>
              <a:buNone/>
              <a:defRPr sz="1100">
                <a:solidFill>
                  <a:srgbClr val="FFFFFF"/>
                </a:solidFill>
              </a:defRPr>
            </a:lvl1pPr>
            <a:lvl2pPr indent="-228600" lvl="1" marL="914400" algn="l">
              <a:lnSpc>
                <a:spcPct val="90000"/>
              </a:lnSpc>
              <a:spcBef>
                <a:spcPts val="200"/>
              </a:spcBef>
              <a:spcAft>
                <a:spcPts val="0"/>
              </a:spcAft>
              <a:buSzPts val="900"/>
              <a:buNone/>
              <a:defRPr sz="900"/>
            </a:lvl2pPr>
            <a:lvl3pPr indent="-228600" lvl="2" marL="1371600" algn="l">
              <a:lnSpc>
                <a:spcPct val="90000"/>
              </a:lnSpc>
              <a:spcBef>
                <a:spcPts val="300"/>
              </a:spcBef>
              <a:spcAft>
                <a:spcPts val="0"/>
              </a:spcAft>
              <a:buSzPts val="800"/>
              <a:buNone/>
              <a:defRPr sz="800"/>
            </a:lvl3pPr>
            <a:lvl4pPr indent="-228600" lvl="3" marL="1828800" algn="l">
              <a:lnSpc>
                <a:spcPct val="90000"/>
              </a:lnSpc>
              <a:spcBef>
                <a:spcPts val="300"/>
              </a:spcBef>
              <a:spcAft>
                <a:spcPts val="0"/>
              </a:spcAft>
              <a:buSzPts val="700"/>
              <a:buNone/>
              <a:defRPr sz="700"/>
            </a:lvl4pPr>
            <a:lvl5pPr indent="-228600" lvl="4" marL="2286000" algn="l">
              <a:lnSpc>
                <a:spcPct val="90000"/>
              </a:lnSpc>
              <a:spcBef>
                <a:spcPts val="300"/>
              </a:spcBef>
              <a:spcAft>
                <a:spcPts val="0"/>
              </a:spcAft>
              <a:buSzPts val="700"/>
              <a:buNone/>
              <a:defRPr sz="700"/>
            </a:lvl5pPr>
            <a:lvl6pPr indent="-228600" lvl="5" marL="2743200" algn="l">
              <a:lnSpc>
                <a:spcPct val="90000"/>
              </a:lnSpc>
              <a:spcBef>
                <a:spcPts val="300"/>
              </a:spcBef>
              <a:spcAft>
                <a:spcPts val="0"/>
              </a:spcAft>
              <a:buSzPts val="700"/>
              <a:buNone/>
              <a:defRPr sz="700"/>
            </a:lvl6pPr>
            <a:lvl7pPr indent="-228600" lvl="6" marL="3200400" algn="l">
              <a:lnSpc>
                <a:spcPct val="90000"/>
              </a:lnSpc>
              <a:spcBef>
                <a:spcPts val="300"/>
              </a:spcBef>
              <a:spcAft>
                <a:spcPts val="0"/>
              </a:spcAft>
              <a:buSzPts val="700"/>
              <a:buNone/>
              <a:defRPr sz="700"/>
            </a:lvl7pPr>
            <a:lvl8pPr indent="-228600" lvl="7" marL="3657600" algn="l">
              <a:lnSpc>
                <a:spcPct val="90000"/>
              </a:lnSpc>
              <a:spcBef>
                <a:spcPts val="300"/>
              </a:spcBef>
              <a:spcAft>
                <a:spcPts val="0"/>
              </a:spcAft>
              <a:buSzPts val="700"/>
              <a:buNone/>
              <a:defRPr sz="700"/>
            </a:lvl8pPr>
            <a:lvl9pPr indent="-228600" lvl="8" marL="4114800" algn="l">
              <a:lnSpc>
                <a:spcPct val="90000"/>
              </a:lnSpc>
              <a:spcBef>
                <a:spcPts val="300"/>
              </a:spcBef>
              <a:spcAft>
                <a:spcPts val="300"/>
              </a:spcAft>
              <a:buSzPts val="700"/>
              <a:buNone/>
              <a:defRPr sz="700"/>
            </a:lvl9pPr>
          </a:lstStyle>
          <a:p/>
        </p:txBody>
      </p:sp>
      <p:sp>
        <p:nvSpPr>
          <p:cNvPr id="116" name="Google Shape;116;p21"/>
          <p:cNvSpPr txBox="1"/>
          <p:nvPr>
            <p:ph idx="10" type="dt"/>
          </p:nvPr>
        </p:nvSpPr>
        <p:spPr>
          <a:xfrm>
            <a:off x="349134" y="4844839"/>
            <a:ext cx="1963882"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1"/>
          <p:cNvSpPr txBox="1"/>
          <p:nvPr>
            <p:ph idx="11" type="ftr"/>
          </p:nvPr>
        </p:nvSpPr>
        <p:spPr>
          <a:xfrm>
            <a:off x="3600450" y="4844839"/>
            <a:ext cx="348615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solidFill>
                  <a:schemeClr val="dk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chemeClr val="dk2"/>
                </a:solidFill>
                <a:latin typeface="Calibri"/>
                <a:ea typeface="Calibri"/>
                <a:cs typeface="Calibri"/>
                <a:sym typeface="Calibri"/>
              </a:defRPr>
            </a:lvl1pPr>
            <a:lvl2pPr indent="0" lvl="1" marL="0" algn="r">
              <a:spcBef>
                <a:spcPts val="0"/>
              </a:spcBef>
              <a:buNone/>
              <a:defRPr sz="800">
                <a:solidFill>
                  <a:schemeClr val="dk2"/>
                </a:solidFill>
                <a:latin typeface="Calibri"/>
                <a:ea typeface="Calibri"/>
                <a:cs typeface="Calibri"/>
                <a:sym typeface="Calibri"/>
              </a:defRPr>
            </a:lvl2pPr>
            <a:lvl3pPr indent="0" lvl="2" marL="0" algn="r">
              <a:spcBef>
                <a:spcPts val="0"/>
              </a:spcBef>
              <a:buNone/>
              <a:defRPr sz="800">
                <a:solidFill>
                  <a:schemeClr val="dk2"/>
                </a:solidFill>
                <a:latin typeface="Calibri"/>
                <a:ea typeface="Calibri"/>
                <a:cs typeface="Calibri"/>
                <a:sym typeface="Calibri"/>
              </a:defRPr>
            </a:lvl3pPr>
            <a:lvl4pPr indent="0" lvl="3" marL="0" algn="r">
              <a:spcBef>
                <a:spcPts val="0"/>
              </a:spcBef>
              <a:buNone/>
              <a:defRPr sz="800">
                <a:solidFill>
                  <a:schemeClr val="dk2"/>
                </a:solidFill>
                <a:latin typeface="Calibri"/>
                <a:ea typeface="Calibri"/>
                <a:cs typeface="Calibri"/>
                <a:sym typeface="Calibri"/>
              </a:defRPr>
            </a:lvl4pPr>
            <a:lvl5pPr indent="0" lvl="4" marL="0" algn="r">
              <a:spcBef>
                <a:spcPts val="0"/>
              </a:spcBef>
              <a:buNone/>
              <a:defRPr sz="800">
                <a:solidFill>
                  <a:schemeClr val="dk2"/>
                </a:solidFill>
                <a:latin typeface="Calibri"/>
                <a:ea typeface="Calibri"/>
                <a:cs typeface="Calibri"/>
                <a:sym typeface="Calibri"/>
              </a:defRPr>
            </a:lvl5pPr>
            <a:lvl6pPr indent="0" lvl="5" marL="0" algn="r">
              <a:spcBef>
                <a:spcPts val="0"/>
              </a:spcBef>
              <a:buNone/>
              <a:defRPr sz="800">
                <a:solidFill>
                  <a:schemeClr val="dk2"/>
                </a:solidFill>
                <a:latin typeface="Calibri"/>
                <a:ea typeface="Calibri"/>
                <a:cs typeface="Calibri"/>
                <a:sym typeface="Calibri"/>
              </a:defRPr>
            </a:lvl6pPr>
            <a:lvl7pPr indent="0" lvl="6" marL="0" algn="r">
              <a:spcBef>
                <a:spcPts val="0"/>
              </a:spcBef>
              <a:buNone/>
              <a:defRPr sz="800">
                <a:solidFill>
                  <a:schemeClr val="dk2"/>
                </a:solidFill>
                <a:latin typeface="Calibri"/>
                <a:ea typeface="Calibri"/>
                <a:cs typeface="Calibri"/>
                <a:sym typeface="Calibri"/>
              </a:defRPr>
            </a:lvl7pPr>
            <a:lvl8pPr indent="0" lvl="7" marL="0" algn="r">
              <a:spcBef>
                <a:spcPts val="0"/>
              </a:spcBef>
              <a:buNone/>
              <a:defRPr sz="800">
                <a:solidFill>
                  <a:schemeClr val="dk2"/>
                </a:solidFill>
                <a:latin typeface="Calibri"/>
                <a:ea typeface="Calibri"/>
                <a:cs typeface="Calibri"/>
                <a:sym typeface="Calibri"/>
              </a:defRPr>
            </a:lvl8pPr>
            <a:lvl9pPr indent="0" lvl="8" marL="0" algn="r">
              <a:spcBef>
                <a:spcPts val="0"/>
              </a:spcBef>
              <a:buNone/>
              <a:defRPr sz="800">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magine con didascalia" showMasterSp="0" type="picTx">
  <p:cSld name="PICTURE_WITH_CAPTION_TEXT">
    <p:spTree>
      <p:nvGrpSpPr>
        <p:cNvPr id="119" name="Shape 119"/>
        <p:cNvGrpSpPr/>
        <p:nvPr/>
      </p:nvGrpSpPr>
      <p:grpSpPr>
        <a:xfrm>
          <a:off x="0" y="0"/>
          <a:ext cx="0" cy="0"/>
          <a:chOff x="0" y="0"/>
          <a:chExt cx="0" cy="0"/>
        </a:xfrm>
      </p:grpSpPr>
      <p:sp>
        <p:nvSpPr>
          <p:cNvPr id="120" name="Google Shape;120;p22"/>
          <p:cNvSpPr/>
          <p:nvPr/>
        </p:nvSpPr>
        <p:spPr>
          <a:xfrm>
            <a:off x="0" y="3714750"/>
            <a:ext cx="9141619" cy="142875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1" name="Google Shape;121;p22"/>
          <p:cNvSpPr/>
          <p:nvPr/>
        </p:nvSpPr>
        <p:spPr>
          <a:xfrm>
            <a:off x="11" y="3686307"/>
            <a:ext cx="9141619" cy="48006"/>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2" name="Google Shape;122;p22"/>
          <p:cNvSpPr txBox="1"/>
          <p:nvPr>
            <p:ph type="title"/>
          </p:nvPr>
        </p:nvSpPr>
        <p:spPr>
          <a:xfrm>
            <a:off x="822960" y="3806190"/>
            <a:ext cx="7584948" cy="617220"/>
          </a:xfrm>
          <a:prstGeom prst="rect">
            <a:avLst/>
          </a:prstGeom>
          <a:noFill/>
          <a:ln>
            <a:noFill/>
          </a:ln>
        </p:spPr>
        <p:txBody>
          <a:bodyPr anchorCtr="0" anchor="b" bIns="0" lIns="68575" spcFirstLastPara="1" rIns="68575" wrap="square" tIns="0">
            <a:noAutofit/>
          </a:bodyPr>
          <a:lstStyle>
            <a:lvl1pPr lvl="0" algn="l">
              <a:lnSpc>
                <a:spcPct val="85000"/>
              </a:lnSpc>
              <a:spcBef>
                <a:spcPts val="0"/>
              </a:spcBef>
              <a:spcAft>
                <a:spcPts val="0"/>
              </a:spcAft>
              <a:buClr>
                <a:srgbClr val="FFFFFF"/>
              </a:buClr>
              <a:buSzPts val="2700"/>
              <a:buFont typeface="Calibri"/>
              <a:buNone/>
              <a:defRPr b="0" sz="2700">
                <a:solidFill>
                  <a:srgbClr val="FFFFFF"/>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123" name="Google Shape;123;p22"/>
          <p:cNvPicPr preferRelativeResize="0"/>
          <p:nvPr>
            <p:ph idx="2" type="pic"/>
          </p:nvPr>
        </p:nvPicPr>
        <p:blipFill/>
        <p:spPr>
          <a:xfrm>
            <a:off x="11" y="0"/>
            <a:ext cx="9143989" cy="3686307"/>
          </a:xfrm>
          <a:prstGeom prst="rect">
            <a:avLst/>
          </a:prstGeom>
          <a:blipFill rotWithShape="1">
            <a:blip r:embed="rId2">
              <a:alphaModFix/>
            </a:blip>
            <a:stretch>
              <a:fillRect b="0" l="0" r="0" t="0"/>
            </a:stretch>
          </a:blipFill>
          <a:ln>
            <a:noFill/>
          </a:ln>
        </p:spPr>
      </p:pic>
      <p:sp>
        <p:nvSpPr>
          <p:cNvPr id="124" name="Google Shape;124;p22"/>
          <p:cNvSpPr txBox="1"/>
          <p:nvPr>
            <p:ph idx="1" type="body"/>
          </p:nvPr>
        </p:nvSpPr>
        <p:spPr>
          <a:xfrm>
            <a:off x="822960" y="4430267"/>
            <a:ext cx="7584948" cy="445770"/>
          </a:xfrm>
          <a:prstGeom prst="rect">
            <a:avLst/>
          </a:prstGeom>
          <a:noFill/>
          <a:ln>
            <a:noFill/>
          </a:ln>
        </p:spPr>
        <p:txBody>
          <a:bodyPr anchorCtr="0" anchor="t" bIns="0" lIns="68575" spcFirstLastPara="1" rIns="68575" wrap="square" tIns="0">
            <a:normAutofit/>
          </a:bodyPr>
          <a:lstStyle>
            <a:lvl1pPr indent="-228600" lvl="0" marL="457200" algn="l">
              <a:lnSpc>
                <a:spcPct val="90000"/>
              </a:lnSpc>
              <a:spcBef>
                <a:spcPts val="0"/>
              </a:spcBef>
              <a:spcAft>
                <a:spcPts val="0"/>
              </a:spcAft>
              <a:buSzPts val="1100"/>
              <a:buNone/>
              <a:defRPr sz="1100">
                <a:solidFill>
                  <a:srgbClr val="FFFFFF"/>
                </a:solidFill>
              </a:defRPr>
            </a:lvl1pPr>
            <a:lvl2pPr indent="-228600" lvl="1" marL="914400" algn="l">
              <a:lnSpc>
                <a:spcPct val="90000"/>
              </a:lnSpc>
              <a:spcBef>
                <a:spcPts val="500"/>
              </a:spcBef>
              <a:spcAft>
                <a:spcPts val="0"/>
              </a:spcAft>
              <a:buSzPts val="900"/>
              <a:buNone/>
              <a:defRPr sz="900"/>
            </a:lvl2pPr>
            <a:lvl3pPr indent="-228600" lvl="2" marL="1371600" algn="l">
              <a:lnSpc>
                <a:spcPct val="90000"/>
              </a:lnSpc>
              <a:spcBef>
                <a:spcPts val="300"/>
              </a:spcBef>
              <a:spcAft>
                <a:spcPts val="0"/>
              </a:spcAft>
              <a:buSzPts val="800"/>
              <a:buNone/>
              <a:defRPr sz="800"/>
            </a:lvl3pPr>
            <a:lvl4pPr indent="-228600" lvl="3" marL="1828800" algn="l">
              <a:lnSpc>
                <a:spcPct val="90000"/>
              </a:lnSpc>
              <a:spcBef>
                <a:spcPts val="300"/>
              </a:spcBef>
              <a:spcAft>
                <a:spcPts val="0"/>
              </a:spcAft>
              <a:buSzPts val="700"/>
              <a:buNone/>
              <a:defRPr sz="700"/>
            </a:lvl4pPr>
            <a:lvl5pPr indent="-228600" lvl="4" marL="2286000" algn="l">
              <a:lnSpc>
                <a:spcPct val="90000"/>
              </a:lnSpc>
              <a:spcBef>
                <a:spcPts val="300"/>
              </a:spcBef>
              <a:spcAft>
                <a:spcPts val="0"/>
              </a:spcAft>
              <a:buSzPts val="700"/>
              <a:buNone/>
              <a:defRPr sz="700"/>
            </a:lvl5pPr>
            <a:lvl6pPr indent="-228600" lvl="5" marL="2743200" algn="l">
              <a:lnSpc>
                <a:spcPct val="90000"/>
              </a:lnSpc>
              <a:spcBef>
                <a:spcPts val="300"/>
              </a:spcBef>
              <a:spcAft>
                <a:spcPts val="0"/>
              </a:spcAft>
              <a:buSzPts val="700"/>
              <a:buNone/>
              <a:defRPr sz="700"/>
            </a:lvl6pPr>
            <a:lvl7pPr indent="-228600" lvl="6" marL="3200400" algn="l">
              <a:lnSpc>
                <a:spcPct val="90000"/>
              </a:lnSpc>
              <a:spcBef>
                <a:spcPts val="300"/>
              </a:spcBef>
              <a:spcAft>
                <a:spcPts val="0"/>
              </a:spcAft>
              <a:buSzPts val="700"/>
              <a:buNone/>
              <a:defRPr sz="700"/>
            </a:lvl7pPr>
            <a:lvl8pPr indent="-228600" lvl="7" marL="3657600" algn="l">
              <a:lnSpc>
                <a:spcPct val="90000"/>
              </a:lnSpc>
              <a:spcBef>
                <a:spcPts val="300"/>
              </a:spcBef>
              <a:spcAft>
                <a:spcPts val="0"/>
              </a:spcAft>
              <a:buSzPts val="700"/>
              <a:buNone/>
              <a:defRPr sz="700"/>
            </a:lvl8pPr>
            <a:lvl9pPr indent="-228600" lvl="8" marL="4114800" algn="l">
              <a:lnSpc>
                <a:spcPct val="90000"/>
              </a:lnSpc>
              <a:spcBef>
                <a:spcPts val="300"/>
              </a:spcBef>
              <a:spcAft>
                <a:spcPts val="300"/>
              </a:spcAft>
              <a:buSzPts val="700"/>
              <a:buNone/>
              <a:defRPr sz="700"/>
            </a:lvl9pPr>
          </a:lstStyle>
          <a:p/>
        </p:txBody>
      </p:sp>
      <p:sp>
        <p:nvSpPr>
          <p:cNvPr id="125" name="Google Shape;125;p2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6" name="Google Shape;126;p2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7" name="Google Shape;127;p2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testo verticale" type="vertTx">
  <p:cSld name="VERTICAL_TEXT">
    <p:spTree>
      <p:nvGrpSpPr>
        <p:cNvPr id="128" name="Shape 128"/>
        <p:cNvGrpSpPr/>
        <p:nvPr/>
      </p:nvGrpSpPr>
      <p:grpSpPr>
        <a:xfrm>
          <a:off x="0" y="0"/>
          <a:ext cx="0" cy="0"/>
          <a:chOff x="0" y="0"/>
          <a:chExt cx="0" cy="0"/>
        </a:xfrm>
      </p:grpSpPr>
      <p:sp>
        <p:nvSpPr>
          <p:cNvPr id="129" name="Google Shape;129;p23"/>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0" name="Google Shape;130;p23"/>
          <p:cNvSpPr txBox="1"/>
          <p:nvPr>
            <p:ph idx="1" type="body"/>
          </p:nvPr>
        </p:nvSpPr>
        <p:spPr>
          <a:xfrm rot="5400000">
            <a:off x="3086100" y="-878839"/>
            <a:ext cx="3017520" cy="7543800"/>
          </a:xfrm>
          <a:prstGeom prst="rect">
            <a:avLst/>
          </a:prstGeom>
          <a:noFill/>
          <a:ln>
            <a:noFill/>
          </a:ln>
        </p:spPr>
        <p:txBody>
          <a:bodyPr anchorCtr="0" anchor="t" bIns="0" lIns="34275" spcFirstLastPara="1" rIns="34275" wrap="square" tIns="0">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131" name="Google Shape;131;p2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2" name="Google Shape;132;p2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3" name="Google Shape;133;p2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olo e testo verticale" showMasterSp="0" type="vertTitleAndTx">
  <p:cSld name="VERTICAL_TITLE_AND_VERTICAL_TEXT">
    <p:spTree>
      <p:nvGrpSpPr>
        <p:cNvPr id="134" name="Shape 134"/>
        <p:cNvGrpSpPr/>
        <p:nvPr/>
      </p:nvGrpSpPr>
      <p:grpSpPr>
        <a:xfrm>
          <a:off x="0" y="0"/>
          <a:ext cx="0" cy="0"/>
          <a:chOff x="0" y="0"/>
          <a:chExt cx="0" cy="0"/>
        </a:xfrm>
      </p:grpSpPr>
      <p:sp>
        <p:nvSpPr>
          <p:cNvPr id="135" name="Google Shape;135;p24"/>
          <p:cNvSpPr/>
          <p:nvPr/>
        </p:nvSpPr>
        <p:spPr>
          <a:xfrm>
            <a:off x="2381" y="4800600"/>
            <a:ext cx="9141619"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6" name="Google Shape;136;p24"/>
          <p:cNvSpPr/>
          <p:nvPr/>
        </p:nvSpPr>
        <p:spPr>
          <a:xfrm>
            <a:off x="11" y="4750737"/>
            <a:ext cx="9141619" cy="48006"/>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7" name="Google Shape;137;p24"/>
          <p:cNvSpPr txBox="1"/>
          <p:nvPr>
            <p:ph type="title"/>
          </p:nvPr>
        </p:nvSpPr>
        <p:spPr>
          <a:xfrm rot="5400000">
            <a:off x="5370480" y="1484279"/>
            <a:ext cx="4318066" cy="1971675"/>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8" name="Google Shape;138;p24"/>
          <p:cNvSpPr txBox="1"/>
          <p:nvPr>
            <p:ph idx="1" type="body"/>
          </p:nvPr>
        </p:nvSpPr>
        <p:spPr>
          <a:xfrm rot="5400000">
            <a:off x="1369979" y="-430246"/>
            <a:ext cx="4318067" cy="5800725"/>
          </a:xfrm>
          <a:prstGeom prst="rect">
            <a:avLst/>
          </a:prstGeom>
          <a:noFill/>
          <a:ln>
            <a:noFill/>
          </a:ln>
        </p:spPr>
        <p:txBody>
          <a:bodyPr anchorCtr="0" anchor="t" bIns="0" lIns="34275" spcFirstLastPara="1" rIns="34275" wrap="square" tIns="0">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139" name="Google Shape;139;p2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0" name="Google Shape;140;p2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1" name="Google Shape;141;p2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p:nvPr/>
        </p:nvSpPr>
        <p:spPr>
          <a:xfrm>
            <a:off x="1" y="4800600"/>
            <a:ext cx="9144000"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2" name="Google Shape;52;p13"/>
          <p:cNvSpPr/>
          <p:nvPr/>
        </p:nvSpPr>
        <p:spPr>
          <a:xfrm>
            <a:off x="0" y="4750737"/>
            <a:ext cx="9144001" cy="49499"/>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 name="Google Shape;53;p13"/>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lvl1pPr lvl="0" marR="0" rtl="0" algn="l">
              <a:lnSpc>
                <a:spcPct val="85000"/>
              </a:lnSpc>
              <a:spcBef>
                <a:spcPts val="0"/>
              </a:spcBef>
              <a:spcAft>
                <a:spcPts val="0"/>
              </a:spcAft>
              <a:buClr>
                <a:srgbClr val="3F3F3F"/>
              </a:buClr>
              <a:buSzPts val="3600"/>
              <a:buFont typeface="Calibri"/>
              <a:buNone/>
              <a:defRPr b="0" i="0" sz="3600" u="none" cap="none" strike="noStrike">
                <a:solidFill>
                  <a:srgbClr val="3F3F3F"/>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4" name="Google Shape;54;p13"/>
          <p:cNvSpPr txBox="1"/>
          <p:nvPr>
            <p:ph idx="1" type="body"/>
          </p:nvPr>
        </p:nvSpPr>
        <p:spPr>
          <a:xfrm>
            <a:off x="822960" y="1384301"/>
            <a:ext cx="7543800" cy="3017520"/>
          </a:xfrm>
          <a:prstGeom prst="rect">
            <a:avLst/>
          </a:prstGeom>
          <a:noFill/>
          <a:ln>
            <a:noFill/>
          </a:ln>
        </p:spPr>
        <p:txBody>
          <a:bodyPr anchorCtr="0" anchor="t" bIns="34275" lIns="0" spcFirstLastPara="1" rIns="0" wrap="square" tIns="34275">
            <a:normAutofit/>
          </a:bodyPr>
          <a:lstStyle>
            <a:lvl1pPr indent="-323850" lvl="0" marL="457200" marR="0" rtl="0" algn="l">
              <a:lnSpc>
                <a:spcPct val="90000"/>
              </a:lnSpc>
              <a:spcBef>
                <a:spcPts val="900"/>
              </a:spcBef>
              <a:spcAft>
                <a:spcPts val="0"/>
              </a:spcAft>
              <a:buClr>
                <a:schemeClr val="accent1"/>
              </a:buClr>
              <a:buSzPts val="1500"/>
              <a:buFont typeface="Calibri"/>
              <a:buChar char=" "/>
              <a:defRPr b="0" i="0" sz="1500" u="none" cap="none" strike="noStrike">
                <a:solidFill>
                  <a:srgbClr val="3F3F3F"/>
                </a:solidFill>
                <a:latin typeface="Calibri"/>
                <a:ea typeface="Calibri"/>
                <a:cs typeface="Calibri"/>
                <a:sym typeface="Calibri"/>
              </a:defRPr>
            </a:lvl1pPr>
            <a:lvl2pPr indent="-317500" lvl="1" marL="914400" marR="0" rtl="0" algn="l">
              <a:lnSpc>
                <a:spcPct val="90000"/>
              </a:lnSpc>
              <a:spcBef>
                <a:spcPts val="2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2pPr>
            <a:lvl3pPr indent="-298450" lvl="2" marL="13716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3pPr>
            <a:lvl4pPr indent="-298450" lvl="3" marL="18288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4pPr>
            <a:lvl5pPr indent="-298450" lvl="4" marL="22860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5pPr>
            <a:lvl6pPr indent="-298450" lvl="5" marL="27432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6pPr>
            <a:lvl7pPr indent="-298450" lvl="6" marL="32004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7pPr>
            <a:lvl8pPr indent="-298450" lvl="7" marL="36576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8pPr>
            <a:lvl9pPr indent="-298450" lvl="8" marL="4114800" marR="0" rtl="0" algn="l">
              <a:lnSpc>
                <a:spcPct val="90000"/>
              </a:lnSpc>
              <a:spcBef>
                <a:spcPts val="300"/>
              </a:spcBef>
              <a:spcAft>
                <a:spcPts val="30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9pPr>
          </a:lstStyle>
          <a:p/>
        </p:txBody>
      </p:sp>
      <p:sp>
        <p:nvSpPr>
          <p:cNvPr id="55" name="Google Shape;55;p1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700" u="none" cap="none" strike="noStrike">
                <a:solidFill>
                  <a:srgbClr val="FFFFFF"/>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6" name="Google Shape;56;p1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700" u="none" cap="none" strike="noStrike">
                <a:solidFill>
                  <a:srgbClr val="FFFFFF"/>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7" name="Google Shape;57;p1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rgbClr val="FFFFFF"/>
                </a:solidFill>
                <a:latin typeface="Calibri"/>
                <a:ea typeface="Calibri"/>
                <a:cs typeface="Calibri"/>
                <a:sym typeface="Calibri"/>
              </a:defRPr>
            </a:lvl1pPr>
            <a:lvl2pPr indent="0" lvl="1" marL="0" marR="0" rtl="0" algn="r">
              <a:spcBef>
                <a:spcPts val="0"/>
              </a:spcBef>
              <a:buNone/>
              <a:defRPr b="0" i="0" sz="800" u="none" cap="none" strike="noStrike">
                <a:solidFill>
                  <a:srgbClr val="FFFFFF"/>
                </a:solidFill>
                <a:latin typeface="Calibri"/>
                <a:ea typeface="Calibri"/>
                <a:cs typeface="Calibri"/>
                <a:sym typeface="Calibri"/>
              </a:defRPr>
            </a:lvl2pPr>
            <a:lvl3pPr indent="0" lvl="2" marL="0" marR="0" rtl="0" algn="r">
              <a:spcBef>
                <a:spcPts val="0"/>
              </a:spcBef>
              <a:buNone/>
              <a:defRPr b="0" i="0" sz="800" u="none" cap="none" strike="noStrike">
                <a:solidFill>
                  <a:srgbClr val="FFFFFF"/>
                </a:solidFill>
                <a:latin typeface="Calibri"/>
                <a:ea typeface="Calibri"/>
                <a:cs typeface="Calibri"/>
                <a:sym typeface="Calibri"/>
              </a:defRPr>
            </a:lvl3pPr>
            <a:lvl4pPr indent="0" lvl="3" marL="0" marR="0" rtl="0" algn="r">
              <a:spcBef>
                <a:spcPts val="0"/>
              </a:spcBef>
              <a:buNone/>
              <a:defRPr b="0" i="0" sz="800" u="none" cap="none" strike="noStrike">
                <a:solidFill>
                  <a:srgbClr val="FFFFFF"/>
                </a:solidFill>
                <a:latin typeface="Calibri"/>
                <a:ea typeface="Calibri"/>
                <a:cs typeface="Calibri"/>
                <a:sym typeface="Calibri"/>
              </a:defRPr>
            </a:lvl4pPr>
            <a:lvl5pPr indent="0" lvl="4" marL="0" marR="0" rtl="0" algn="r">
              <a:spcBef>
                <a:spcPts val="0"/>
              </a:spcBef>
              <a:buNone/>
              <a:defRPr b="0" i="0" sz="800" u="none" cap="none" strike="noStrike">
                <a:solidFill>
                  <a:srgbClr val="FFFFFF"/>
                </a:solidFill>
                <a:latin typeface="Calibri"/>
                <a:ea typeface="Calibri"/>
                <a:cs typeface="Calibri"/>
                <a:sym typeface="Calibri"/>
              </a:defRPr>
            </a:lvl5pPr>
            <a:lvl6pPr indent="0" lvl="5" marL="0" marR="0" rtl="0" algn="r">
              <a:spcBef>
                <a:spcPts val="0"/>
              </a:spcBef>
              <a:buNone/>
              <a:defRPr b="0" i="0" sz="800" u="none" cap="none" strike="noStrike">
                <a:solidFill>
                  <a:srgbClr val="FFFFFF"/>
                </a:solidFill>
                <a:latin typeface="Calibri"/>
                <a:ea typeface="Calibri"/>
                <a:cs typeface="Calibri"/>
                <a:sym typeface="Calibri"/>
              </a:defRPr>
            </a:lvl6pPr>
            <a:lvl7pPr indent="0" lvl="6" marL="0" marR="0" rtl="0" algn="r">
              <a:spcBef>
                <a:spcPts val="0"/>
              </a:spcBef>
              <a:buNone/>
              <a:defRPr b="0" i="0" sz="800" u="none" cap="none" strike="noStrike">
                <a:solidFill>
                  <a:srgbClr val="FFFFFF"/>
                </a:solidFill>
                <a:latin typeface="Calibri"/>
                <a:ea typeface="Calibri"/>
                <a:cs typeface="Calibri"/>
                <a:sym typeface="Calibri"/>
              </a:defRPr>
            </a:lvl7pPr>
            <a:lvl8pPr indent="0" lvl="7" marL="0" marR="0" rtl="0" algn="r">
              <a:spcBef>
                <a:spcPts val="0"/>
              </a:spcBef>
              <a:buNone/>
              <a:defRPr b="0" i="0" sz="800" u="none" cap="none" strike="noStrike">
                <a:solidFill>
                  <a:srgbClr val="FFFFFF"/>
                </a:solidFill>
                <a:latin typeface="Calibri"/>
                <a:ea typeface="Calibri"/>
                <a:cs typeface="Calibri"/>
                <a:sym typeface="Calibri"/>
              </a:defRPr>
            </a:lvl8pPr>
            <a:lvl9pPr indent="0" lvl="8" marL="0" marR="0" rtl="0" algn="r">
              <a:spcBef>
                <a:spcPts val="0"/>
              </a:spcBef>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cxnSp>
        <p:nvCxnSpPr>
          <p:cNvPr id="58" name="Google Shape;58;p13"/>
          <p:cNvCxnSpPr/>
          <p:nvPr/>
        </p:nvCxnSpPr>
        <p:spPr>
          <a:xfrm>
            <a:off x="895149" y="1303384"/>
            <a:ext cx="7475220" cy="0"/>
          </a:xfrm>
          <a:prstGeom prst="straightConnector1">
            <a:avLst/>
          </a:prstGeom>
          <a:noFill/>
          <a:ln cap="flat" cmpd="sng" w="9525">
            <a:solidFill>
              <a:srgbClr val="7F7F7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22.png"/><Relationship Id="rId5"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3.png"/><Relationship Id="rId6"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2.png"/><Relationship Id="rId5"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54.png"/><Relationship Id="rId4" Type="http://schemas.openxmlformats.org/officeDocument/2006/relationships/image" Target="../media/image1.png"/><Relationship Id="rId5"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9.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33.png"/><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image" Target="../media/image28.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47.png"/><Relationship Id="rId4" Type="http://schemas.openxmlformats.org/officeDocument/2006/relationships/image" Target="../media/image52.png"/><Relationship Id="rId5"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46.png"/><Relationship Id="rId4" Type="http://schemas.openxmlformats.org/officeDocument/2006/relationships/image" Target="../media/image37.png"/><Relationship Id="rId5"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image" Target="../media/image35.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41.png"/><Relationship Id="rId4" Type="http://schemas.openxmlformats.org/officeDocument/2006/relationships/image" Target="../media/image48.png"/><Relationship Id="rId5" Type="http://schemas.openxmlformats.org/officeDocument/2006/relationships/image" Target="../media/image43.png"/><Relationship Id="rId6"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35.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45.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50.jpg"/><Relationship Id="rId4" Type="http://schemas.openxmlformats.org/officeDocument/2006/relationships/image" Target="../media/image49.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5"/>
          <p:cNvSpPr txBox="1"/>
          <p:nvPr>
            <p:ph type="ctrTitle"/>
          </p:nvPr>
        </p:nvSpPr>
        <p:spPr>
          <a:xfrm>
            <a:off x="825038" y="1190065"/>
            <a:ext cx="7543800" cy="2026875"/>
          </a:xfrm>
          <a:prstGeom prst="rect">
            <a:avLst/>
          </a:prstGeom>
          <a:noFill/>
          <a:ln>
            <a:noFill/>
          </a:ln>
        </p:spPr>
        <p:txBody>
          <a:bodyPr anchorCtr="0" anchor="b" bIns="34275" lIns="68575" spcFirstLastPara="1" rIns="68575" wrap="square" tIns="34275">
            <a:normAutofit/>
          </a:bodyPr>
          <a:lstStyle/>
          <a:p>
            <a:pPr indent="0" lvl="0" marL="0" rtl="0" algn="l">
              <a:lnSpc>
                <a:spcPct val="85000"/>
              </a:lnSpc>
              <a:spcBef>
                <a:spcPts val="0"/>
              </a:spcBef>
              <a:spcAft>
                <a:spcPts val="0"/>
              </a:spcAft>
              <a:buClr>
                <a:srgbClr val="262626"/>
              </a:buClr>
              <a:buSzPts val="6000"/>
              <a:buFont typeface="Calibri"/>
              <a:buNone/>
            </a:pPr>
            <a:r>
              <a:rPr lang="en-GB"/>
              <a:t>Life Expectancy (WHO)</a:t>
            </a:r>
            <a:endParaRPr/>
          </a:p>
        </p:txBody>
      </p:sp>
      <p:sp>
        <p:nvSpPr>
          <p:cNvPr id="147" name="Google Shape;147;p25"/>
          <p:cNvSpPr txBox="1"/>
          <p:nvPr>
            <p:ph idx="1" type="subTitle"/>
          </p:nvPr>
        </p:nvSpPr>
        <p:spPr>
          <a:xfrm>
            <a:off x="825038" y="3341715"/>
            <a:ext cx="7543800" cy="857250"/>
          </a:xfrm>
          <a:prstGeom prst="rect">
            <a:avLst/>
          </a:prstGeom>
          <a:noFill/>
          <a:ln>
            <a:noFill/>
          </a:ln>
        </p:spPr>
        <p:txBody>
          <a:bodyPr anchorCtr="0" anchor="t" bIns="34275" lIns="68575" spcFirstLastPara="1" rIns="68575" wrap="square" tIns="34275">
            <a:normAutofit fontScale="85000" lnSpcReduction="20000"/>
          </a:bodyPr>
          <a:lstStyle/>
          <a:p>
            <a:pPr indent="0" lvl="0" marL="0" rtl="0" algn="l">
              <a:lnSpc>
                <a:spcPct val="90000"/>
              </a:lnSpc>
              <a:spcBef>
                <a:spcPts val="0"/>
              </a:spcBef>
              <a:spcAft>
                <a:spcPts val="0"/>
              </a:spcAft>
              <a:buSzPct val="100000"/>
              <a:buNone/>
            </a:pPr>
            <a:r>
              <a:rPr lang="en-GB"/>
              <a:t>SKURATIVSKA KATERYNA</a:t>
            </a:r>
            <a:endParaRPr/>
          </a:p>
          <a:p>
            <a:pPr indent="0" lvl="0" marL="0" rtl="0" algn="l">
              <a:lnSpc>
                <a:spcPct val="90000"/>
              </a:lnSpc>
              <a:spcBef>
                <a:spcPts val="1100"/>
              </a:spcBef>
              <a:spcAft>
                <a:spcPts val="0"/>
              </a:spcAft>
              <a:buSzPct val="100000"/>
              <a:buNone/>
            </a:pPr>
            <a:r>
              <a:rPr lang="en-GB"/>
              <a:t>CALTRAN LORENZO</a:t>
            </a:r>
            <a:endParaRPr/>
          </a:p>
          <a:p>
            <a:pPr indent="0" lvl="0" marL="0" rtl="0" algn="l">
              <a:lnSpc>
                <a:spcPct val="90000"/>
              </a:lnSpc>
              <a:spcBef>
                <a:spcPts val="1100"/>
              </a:spcBef>
              <a:spcAft>
                <a:spcPts val="0"/>
              </a:spcAft>
              <a:buSzPct val="100000"/>
              <a:buNone/>
            </a:pPr>
            <a:r>
              <a:rPr lang="en-GB"/>
              <a:t>ZOLGHADR SHARARE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4"/>
          <p:cNvSpPr txBox="1"/>
          <p:nvPr>
            <p:ph type="title"/>
          </p:nvPr>
        </p:nvSpPr>
        <p:spPr>
          <a:xfrm>
            <a:off x="822960" y="-269423"/>
            <a:ext cx="7543800" cy="1088100"/>
          </a:xfrm>
          <a:prstGeom prst="rect">
            <a:avLst/>
          </a:prstGeom>
          <a:noFill/>
          <a:ln>
            <a:noFill/>
          </a:ln>
        </p:spPr>
        <p:txBody>
          <a:bodyPr anchorCtr="0" anchor="b"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GB"/>
              <a:t>Univariate analysis</a:t>
            </a:r>
            <a:endParaRPr/>
          </a:p>
        </p:txBody>
      </p:sp>
      <p:sp>
        <p:nvSpPr>
          <p:cNvPr id="210" name="Google Shape;210;p34"/>
          <p:cNvSpPr txBox="1"/>
          <p:nvPr>
            <p:ph idx="1" type="body"/>
          </p:nvPr>
        </p:nvSpPr>
        <p:spPr>
          <a:xfrm>
            <a:off x="918885" y="1384300"/>
            <a:ext cx="7543800" cy="962100"/>
          </a:xfrm>
          <a:prstGeom prst="rect">
            <a:avLst/>
          </a:prstGeom>
          <a:noFill/>
          <a:ln>
            <a:noFill/>
          </a:ln>
        </p:spPr>
        <p:txBody>
          <a:bodyPr anchorCtr="0" anchor="t" bIns="34275" lIns="0" spcFirstLastPara="1" rIns="0" wrap="square" tIns="34275">
            <a:normAutofit/>
          </a:bodyPr>
          <a:lstStyle/>
          <a:p>
            <a:pPr indent="-76200" lvl="0" marL="63500" rtl="0" algn="l">
              <a:lnSpc>
                <a:spcPct val="70000"/>
              </a:lnSpc>
              <a:spcBef>
                <a:spcPts val="0"/>
              </a:spcBef>
              <a:spcAft>
                <a:spcPts val="0"/>
              </a:spcAft>
              <a:buSzPts val="1200"/>
              <a:buChar char=" "/>
            </a:pPr>
            <a:r>
              <a:rPr lang="en-GB" sz="1200"/>
              <a:t>As we can observe, besides Life Expectancy, the variables Total Expenditure, Income Composition of Resources and Schooling look like having normal distributions as well.</a:t>
            </a:r>
            <a:endParaRPr sz="1200"/>
          </a:p>
        </p:txBody>
      </p:sp>
      <p:pic>
        <p:nvPicPr>
          <p:cNvPr id="211" name="Google Shape;211;p34"/>
          <p:cNvPicPr preferRelativeResize="0"/>
          <p:nvPr/>
        </p:nvPicPr>
        <p:blipFill rotWithShape="1">
          <a:blip r:embed="rId3">
            <a:alphaModFix/>
          </a:blip>
          <a:srcRect b="0" l="0" r="0" t="0"/>
          <a:stretch/>
        </p:blipFill>
        <p:spPr>
          <a:xfrm>
            <a:off x="3313525" y="1995125"/>
            <a:ext cx="2516951" cy="1964025"/>
          </a:xfrm>
          <a:prstGeom prst="rect">
            <a:avLst/>
          </a:prstGeom>
          <a:noFill/>
          <a:ln>
            <a:noFill/>
          </a:ln>
        </p:spPr>
      </p:pic>
      <p:pic>
        <p:nvPicPr>
          <p:cNvPr id="212" name="Google Shape;212;p34"/>
          <p:cNvPicPr preferRelativeResize="0"/>
          <p:nvPr/>
        </p:nvPicPr>
        <p:blipFill rotWithShape="1">
          <a:blip r:embed="rId4">
            <a:alphaModFix/>
          </a:blip>
          <a:srcRect b="0" l="0" r="0" t="0"/>
          <a:stretch/>
        </p:blipFill>
        <p:spPr>
          <a:xfrm>
            <a:off x="5830475" y="1942338"/>
            <a:ext cx="2371175" cy="2016801"/>
          </a:xfrm>
          <a:prstGeom prst="rect">
            <a:avLst/>
          </a:prstGeom>
          <a:noFill/>
          <a:ln>
            <a:noFill/>
          </a:ln>
        </p:spPr>
      </p:pic>
      <p:pic>
        <p:nvPicPr>
          <p:cNvPr id="213" name="Google Shape;213;p34"/>
          <p:cNvPicPr preferRelativeResize="0"/>
          <p:nvPr/>
        </p:nvPicPr>
        <p:blipFill rotWithShape="1">
          <a:blip r:embed="rId5">
            <a:alphaModFix/>
          </a:blip>
          <a:srcRect b="0" l="0" r="0" t="0"/>
          <a:stretch/>
        </p:blipFill>
        <p:spPr>
          <a:xfrm>
            <a:off x="742675" y="1942350"/>
            <a:ext cx="2570850" cy="2016799"/>
          </a:xfrm>
          <a:prstGeom prst="rect">
            <a:avLst/>
          </a:prstGeom>
          <a:noFill/>
          <a:ln>
            <a:noFill/>
          </a:ln>
        </p:spPr>
      </p:pic>
      <p:sp>
        <p:nvSpPr>
          <p:cNvPr id="214" name="Google Shape;214;p34"/>
          <p:cNvSpPr txBox="1"/>
          <p:nvPr/>
        </p:nvSpPr>
        <p:spPr>
          <a:xfrm>
            <a:off x="826050" y="818675"/>
            <a:ext cx="7491900" cy="443400"/>
          </a:xfrm>
          <a:prstGeom prst="rect">
            <a:avLst/>
          </a:prstGeom>
          <a:noFill/>
          <a:ln>
            <a:noFill/>
          </a:ln>
        </p:spPr>
        <p:txBody>
          <a:bodyPr anchorCtr="0" anchor="t" bIns="91425" lIns="91425" spcFirstLastPara="1" rIns="91425" wrap="square" tIns="91425">
            <a:spAutoFit/>
          </a:bodyPr>
          <a:lstStyle/>
          <a:p>
            <a:pPr indent="-76200" lvl="0" marL="63500" rtl="0" algn="l">
              <a:lnSpc>
                <a:spcPct val="70000"/>
              </a:lnSpc>
              <a:spcBef>
                <a:spcPts val="0"/>
              </a:spcBef>
              <a:spcAft>
                <a:spcPts val="0"/>
              </a:spcAft>
              <a:buClr>
                <a:schemeClr val="accent1"/>
              </a:buClr>
              <a:buSzPts val="1200"/>
              <a:buFont typeface="Calibri"/>
              <a:buChar char=" "/>
            </a:pPr>
            <a:r>
              <a:rPr lang="en-GB" sz="1200">
                <a:solidFill>
                  <a:srgbClr val="3F3F3F"/>
                </a:solidFill>
                <a:latin typeface="Calibri"/>
                <a:ea typeface="Calibri"/>
                <a:cs typeface="Calibri"/>
                <a:sym typeface="Calibri"/>
              </a:rPr>
              <a:t>Univariate analysis is looking at the data for each variable on its own. This is generally done best by using histograms for continuous data, count/bar-plots for categorical data and of course by getting the descriptive stats. </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5"/>
          <p:cNvSpPr txBox="1"/>
          <p:nvPr/>
        </p:nvSpPr>
        <p:spPr>
          <a:xfrm>
            <a:off x="800100" y="792630"/>
            <a:ext cx="7543800" cy="343646"/>
          </a:xfrm>
          <a:prstGeom prst="rect">
            <a:avLst/>
          </a:prstGeom>
          <a:noFill/>
          <a:ln>
            <a:noFill/>
          </a:ln>
        </p:spPr>
        <p:txBody>
          <a:bodyPr anchorCtr="0" anchor="t" bIns="34275" lIns="68575" spcFirstLastPara="1" rIns="68575" wrap="square" tIns="34275">
            <a:normAutofit/>
          </a:bodyPr>
          <a:lstStyle/>
          <a:p>
            <a:pPr indent="-95250" lvl="0" marL="63500" marR="0" rtl="0" algn="l">
              <a:lnSpc>
                <a:spcPct val="90000"/>
              </a:lnSpc>
              <a:spcBef>
                <a:spcPts val="0"/>
              </a:spcBef>
              <a:spcAft>
                <a:spcPts val="0"/>
              </a:spcAft>
              <a:buClr>
                <a:schemeClr val="accent1"/>
              </a:buClr>
              <a:buSzPts val="1500"/>
              <a:buFont typeface="Calibri"/>
              <a:buChar char=" "/>
            </a:pPr>
            <a:r>
              <a:rPr lang="en-GB" sz="1500">
                <a:solidFill>
                  <a:srgbClr val="3F3F3F"/>
                </a:solidFill>
                <a:latin typeface="Calibri"/>
                <a:ea typeface="Calibri"/>
                <a:cs typeface="Calibri"/>
                <a:sym typeface="Calibri"/>
              </a:rPr>
              <a:t>To get a better assessment of the normality of the distributions we can produce the Q-Q Plots</a:t>
            </a:r>
            <a:endParaRPr sz="1500">
              <a:solidFill>
                <a:srgbClr val="3F3F3F"/>
              </a:solidFill>
              <a:latin typeface="Calibri"/>
              <a:ea typeface="Calibri"/>
              <a:cs typeface="Calibri"/>
              <a:sym typeface="Calibri"/>
            </a:endParaRPr>
          </a:p>
        </p:txBody>
      </p:sp>
      <p:pic>
        <p:nvPicPr>
          <p:cNvPr id="220" name="Google Shape;220;p35"/>
          <p:cNvPicPr preferRelativeResize="0"/>
          <p:nvPr/>
        </p:nvPicPr>
        <p:blipFill rotWithShape="1">
          <a:blip r:embed="rId3">
            <a:alphaModFix/>
          </a:blip>
          <a:srcRect b="0" l="0" r="0" t="0"/>
          <a:stretch/>
        </p:blipFill>
        <p:spPr>
          <a:xfrm>
            <a:off x="1620375" y="1136275"/>
            <a:ext cx="2687025" cy="1741400"/>
          </a:xfrm>
          <a:prstGeom prst="rect">
            <a:avLst/>
          </a:prstGeom>
          <a:noFill/>
          <a:ln>
            <a:noFill/>
          </a:ln>
        </p:spPr>
      </p:pic>
      <p:pic>
        <p:nvPicPr>
          <p:cNvPr id="221" name="Google Shape;221;p35"/>
          <p:cNvPicPr preferRelativeResize="0"/>
          <p:nvPr/>
        </p:nvPicPr>
        <p:blipFill rotWithShape="1">
          <a:blip r:embed="rId4">
            <a:alphaModFix/>
          </a:blip>
          <a:srcRect b="0" l="0" r="0" t="0"/>
          <a:stretch/>
        </p:blipFill>
        <p:spPr>
          <a:xfrm>
            <a:off x="4167987" y="3005419"/>
            <a:ext cx="2723030" cy="1705163"/>
          </a:xfrm>
          <a:prstGeom prst="rect">
            <a:avLst/>
          </a:prstGeom>
          <a:noFill/>
          <a:ln>
            <a:noFill/>
          </a:ln>
        </p:spPr>
      </p:pic>
      <p:pic>
        <p:nvPicPr>
          <p:cNvPr id="222" name="Google Shape;222;p35"/>
          <p:cNvPicPr preferRelativeResize="0"/>
          <p:nvPr/>
        </p:nvPicPr>
        <p:blipFill rotWithShape="1">
          <a:blip r:embed="rId5">
            <a:alphaModFix/>
          </a:blip>
          <a:srcRect b="0" l="0" r="0" t="0"/>
          <a:stretch/>
        </p:blipFill>
        <p:spPr>
          <a:xfrm>
            <a:off x="4167987" y="1172508"/>
            <a:ext cx="2687027" cy="1705163"/>
          </a:xfrm>
          <a:prstGeom prst="rect">
            <a:avLst/>
          </a:prstGeom>
          <a:noFill/>
          <a:ln>
            <a:noFill/>
          </a:ln>
        </p:spPr>
      </p:pic>
      <p:pic>
        <p:nvPicPr>
          <p:cNvPr id="223" name="Google Shape;223;p35"/>
          <p:cNvPicPr preferRelativeResize="0"/>
          <p:nvPr/>
        </p:nvPicPr>
        <p:blipFill rotWithShape="1">
          <a:blip r:embed="rId6">
            <a:alphaModFix/>
          </a:blip>
          <a:srcRect b="0" l="0" r="0" t="0"/>
          <a:stretch/>
        </p:blipFill>
        <p:spPr>
          <a:xfrm>
            <a:off x="1620370" y="3085862"/>
            <a:ext cx="2601405" cy="147269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6"/>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GB"/>
              <a:t>Bivariate analysis</a:t>
            </a:r>
            <a:endParaRPr/>
          </a:p>
        </p:txBody>
      </p:sp>
      <p:sp>
        <p:nvSpPr>
          <p:cNvPr id="229" name="Google Shape;229;p36"/>
          <p:cNvSpPr txBox="1"/>
          <p:nvPr>
            <p:ph idx="1" type="body"/>
          </p:nvPr>
        </p:nvSpPr>
        <p:spPr>
          <a:xfrm>
            <a:off x="822960" y="1384301"/>
            <a:ext cx="7543800" cy="841188"/>
          </a:xfrm>
          <a:prstGeom prst="rect">
            <a:avLst/>
          </a:prstGeom>
          <a:noFill/>
          <a:ln>
            <a:noFill/>
          </a:ln>
        </p:spPr>
        <p:txBody>
          <a:bodyPr anchorCtr="0" anchor="t" bIns="34275" lIns="0" spcFirstLastPara="1" rIns="0" wrap="square" tIns="34275">
            <a:normAutofit/>
          </a:bodyPr>
          <a:lstStyle/>
          <a:p>
            <a:pPr indent="-139700" lvl="1" marL="292100" rtl="0" algn="l">
              <a:lnSpc>
                <a:spcPct val="90000"/>
              </a:lnSpc>
              <a:spcBef>
                <a:spcPts val="0"/>
              </a:spcBef>
              <a:spcAft>
                <a:spcPts val="0"/>
              </a:spcAft>
              <a:buSzPts val="1400"/>
              <a:buFont typeface="Arial"/>
              <a:buChar char="•"/>
            </a:pPr>
            <a:r>
              <a:rPr lang="en-GB"/>
              <a:t>Continuous variables compared to the life expectancy (target variable) and to one another</a:t>
            </a:r>
            <a:endParaRPr/>
          </a:p>
          <a:p>
            <a:pPr indent="-139700" lvl="1" marL="292100" rtl="0" algn="l">
              <a:lnSpc>
                <a:spcPct val="90000"/>
              </a:lnSpc>
              <a:spcBef>
                <a:spcPts val="500"/>
              </a:spcBef>
              <a:spcAft>
                <a:spcPts val="0"/>
              </a:spcAft>
              <a:buSzPts val="1400"/>
              <a:buFont typeface="Arial"/>
              <a:buChar char="•"/>
            </a:pPr>
            <a:r>
              <a:rPr lang="en-GB"/>
              <a:t>Categorical variables compared to the life expectancy (target variable)</a:t>
            </a:r>
            <a:endParaRPr/>
          </a:p>
          <a:p>
            <a:pPr indent="-139700" lvl="1" marL="292100" rtl="0" algn="l">
              <a:lnSpc>
                <a:spcPct val="90000"/>
              </a:lnSpc>
              <a:spcBef>
                <a:spcPts val="500"/>
              </a:spcBef>
              <a:spcAft>
                <a:spcPts val="0"/>
              </a:spcAft>
              <a:buSzPts val="1400"/>
              <a:buFont typeface="Arial"/>
              <a:buChar char="•"/>
            </a:pPr>
            <a:r>
              <a:rPr lang="en-GB"/>
              <a:t>Comparison of the categorical variables Country, Status and Year to Continuous variables</a:t>
            </a:r>
            <a:endParaRPr/>
          </a:p>
        </p:txBody>
      </p:sp>
      <p:pic>
        <p:nvPicPr>
          <p:cNvPr id="230" name="Google Shape;230;p36"/>
          <p:cNvPicPr preferRelativeResize="0"/>
          <p:nvPr/>
        </p:nvPicPr>
        <p:blipFill rotWithShape="1">
          <a:blip r:embed="rId3">
            <a:alphaModFix/>
          </a:blip>
          <a:srcRect b="0" l="0" r="0" t="0"/>
          <a:stretch/>
        </p:blipFill>
        <p:spPr>
          <a:xfrm>
            <a:off x="447787" y="2225488"/>
            <a:ext cx="2759336" cy="1479176"/>
          </a:xfrm>
          <a:prstGeom prst="rect">
            <a:avLst/>
          </a:prstGeom>
          <a:noFill/>
          <a:ln>
            <a:noFill/>
          </a:ln>
        </p:spPr>
      </p:pic>
      <p:pic>
        <p:nvPicPr>
          <p:cNvPr id="231" name="Google Shape;231;p36"/>
          <p:cNvPicPr preferRelativeResize="0"/>
          <p:nvPr/>
        </p:nvPicPr>
        <p:blipFill rotWithShape="1">
          <a:blip r:embed="rId4">
            <a:alphaModFix/>
          </a:blip>
          <a:srcRect b="0" l="0" r="0" t="0"/>
          <a:stretch/>
        </p:blipFill>
        <p:spPr>
          <a:xfrm>
            <a:off x="3207123" y="2225489"/>
            <a:ext cx="2903077" cy="1504406"/>
          </a:xfrm>
          <a:prstGeom prst="rect">
            <a:avLst/>
          </a:prstGeom>
          <a:noFill/>
          <a:ln>
            <a:noFill/>
          </a:ln>
        </p:spPr>
      </p:pic>
      <p:pic>
        <p:nvPicPr>
          <p:cNvPr id="232" name="Google Shape;232;p36"/>
          <p:cNvPicPr preferRelativeResize="0"/>
          <p:nvPr/>
        </p:nvPicPr>
        <p:blipFill rotWithShape="1">
          <a:blip r:embed="rId5">
            <a:alphaModFix/>
          </a:blip>
          <a:srcRect b="0" l="0" r="0" t="0"/>
          <a:stretch/>
        </p:blipFill>
        <p:spPr>
          <a:xfrm>
            <a:off x="6110200" y="2153075"/>
            <a:ext cx="2759336" cy="1576819"/>
          </a:xfrm>
          <a:prstGeom prst="rect">
            <a:avLst/>
          </a:prstGeom>
          <a:noFill/>
          <a:ln>
            <a:noFill/>
          </a:ln>
        </p:spPr>
      </p:pic>
      <p:sp>
        <p:nvSpPr>
          <p:cNvPr id="233" name="Google Shape;233;p36"/>
          <p:cNvSpPr txBox="1"/>
          <p:nvPr/>
        </p:nvSpPr>
        <p:spPr>
          <a:xfrm>
            <a:off x="886761" y="3909971"/>
            <a:ext cx="7543800" cy="541632"/>
          </a:xfrm>
          <a:prstGeom prst="rect">
            <a:avLst/>
          </a:prstGeom>
          <a:noFill/>
          <a:ln>
            <a:noFill/>
          </a:ln>
        </p:spPr>
        <p:txBody>
          <a:bodyPr anchorCtr="0" anchor="t" bIns="34275" lIns="0" spcFirstLastPara="1" rIns="0" wrap="square" tIns="34275">
            <a:normAutofit/>
          </a:bodyPr>
          <a:lstStyle/>
          <a:p>
            <a:pPr indent="0" lvl="1" marL="152400" marR="0" rtl="0" algn="l">
              <a:lnSpc>
                <a:spcPct val="90000"/>
              </a:lnSpc>
              <a:spcBef>
                <a:spcPts val="0"/>
              </a:spcBef>
              <a:spcAft>
                <a:spcPts val="0"/>
              </a:spcAft>
              <a:buClr>
                <a:schemeClr val="accent1"/>
              </a:buClr>
              <a:buSzPts val="1400"/>
              <a:buFont typeface="Calibri"/>
              <a:buNone/>
            </a:pPr>
            <a:r>
              <a:rPr b="0" i="0" lang="en-GB" sz="1400" u="none" cap="none" strike="noStrike">
                <a:solidFill>
                  <a:srgbClr val="3F3F3F"/>
                </a:solidFill>
                <a:latin typeface="Calibri"/>
                <a:ea typeface="Calibri"/>
                <a:cs typeface="Calibri"/>
                <a:sym typeface="Calibri"/>
              </a:rPr>
              <a:t>As we can see, these three features (‘Schooling’, ‘Income composition of resources’ and ‘BMI’) have a strong positive correlation with Life Expectancy.</a:t>
            </a:r>
            <a:endParaRPr b="0" i="0" sz="1400" u="none" cap="none" strike="noStrike">
              <a:solidFill>
                <a:srgbClr val="3F3F3F"/>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7"/>
          <p:cNvSpPr txBox="1"/>
          <p:nvPr/>
        </p:nvSpPr>
        <p:spPr>
          <a:xfrm>
            <a:off x="672538" y="449550"/>
            <a:ext cx="3332100" cy="485100"/>
          </a:xfrm>
          <a:prstGeom prst="rect">
            <a:avLst/>
          </a:prstGeom>
          <a:noFill/>
          <a:ln>
            <a:noFill/>
          </a:ln>
        </p:spPr>
        <p:txBody>
          <a:bodyPr anchorCtr="0" anchor="t" bIns="34275" lIns="0" spcFirstLastPara="1" rIns="0" wrap="square" tIns="34275">
            <a:normAutofit fontScale="77500" lnSpcReduction="20000"/>
          </a:bodyPr>
          <a:lstStyle/>
          <a:p>
            <a:pPr indent="0" lvl="1" marL="152400" marR="0" rtl="0" algn="l">
              <a:lnSpc>
                <a:spcPct val="90000"/>
              </a:lnSpc>
              <a:spcBef>
                <a:spcPts val="0"/>
              </a:spcBef>
              <a:spcAft>
                <a:spcPts val="0"/>
              </a:spcAft>
              <a:buClr>
                <a:schemeClr val="accent1"/>
              </a:buClr>
              <a:buSzPct val="100000"/>
              <a:buFont typeface="Calibri"/>
              <a:buNone/>
            </a:pPr>
            <a:r>
              <a:rPr b="0" i="0" lang="en-GB" sz="1400" u="none" cap="none" strike="noStrike">
                <a:solidFill>
                  <a:srgbClr val="3F3F3F"/>
                </a:solidFill>
                <a:latin typeface="Calibri"/>
                <a:ea typeface="Calibri"/>
                <a:cs typeface="Calibri"/>
                <a:sym typeface="Calibri"/>
              </a:rPr>
              <a:t>On the other hand </a:t>
            </a:r>
            <a:r>
              <a:rPr b="1" i="0" lang="en-GB" sz="1400" u="none" cap="none" strike="noStrike">
                <a:solidFill>
                  <a:srgbClr val="FF0000"/>
                </a:solidFill>
                <a:latin typeface="Calibri"/>
                <a:ea typeface="Calibri"/>
                <a:cs typeface="Calibri"/>
                <a:sym typeface="Calibri"/>
              </a:rPr>
              <a:t>'Adult Mortality'</a:t>
            </a:r>
            <a:r>
              <a:rPr b="0" i="0" lang="en-GB" sz="1400" u="none" cap="none" strike="noStrike">
                <a:solidFill>
                  <a:srgbClr val="3F3F3F"/>
                </a:solidFill>
                <a:latin typeface="Calibri"/>
                <a:ea typeface="Calibri"/>
                <a:cs typeface="Calibri"/>
                <a:sym typeface="Calibri"/>
              </a:rPr>
              <a:t>, </a:t>
            </a:r>
            <a:r>
              <a:rPr b="1" i="0" lang="en-GB" sz="1400" u="none" cap="none" strike="noStrike">
                <a:solidFill>
                  <a:srgbClr val="FF0000"/>
                </a:solidFill>
                <a:latin typeface="Calibri"/>
                <a:ea typeface="Calibri"/>
                <a:cs typeface="Calibri"/>
                <a:sym typeface="Calibri"/>
              </a:rPr>
              <a:t>'HIV/AIDS</a:t>
            </a:r>
            <a:r>
              <a:rPr b="0" i="0" lang="en-GB" sz="1400" u="none" cap="none" strike="noStrike">
                <a:solidFill>
                  <a:srgbClr val="3F3F3F"/>
                </a:solidFill>
                <a:latin typeface="Calibri"/>
                <a:ea typeface="Calibri"/>
                <a:cs typeface="Calibri"/>
                <a:sym typeface="Calibri"/>
              </a:rPr>
              <a:t>' have a negative correlation with Life Expectancy.</a:t>
            </a:r>
            <a:endParaRPr sz="1100"/>
          </a:p>
          <a:p>
            <a:pPr indent="0" lvl="1" marL="152400" marR="0" rtl="0" algn="l">
              <a:lnSpc>
                <a:spcPct val="90000"/>
              </a:lnSpc>
              <a:spcBef>
                <a:spcPts val="500"/>
              </a:spcBef>
              <a:spcAft>
                <a:spcPts val="0"/>
              </a:spcAft>
              <a:buClr>
                <a:schemeClr val="accent1"/>
              </a:buClr>
              <a:buSzPct val="100000"/>
              <a:buFont typeface="Calibri"/>
              <a:buNone/>
            </a:pPr>
            <a:r>
              <a:t/>
            </a:r>
            <a:endParaRPr b="0" i="0" sz="1400" u="none" cap="none" strike="noStrike">
              <a:solidFill>
                <a:srgbClr val="3F3F3F"/>
              </a:solidFill>
              <a:latin typeface="Calibri"/>
              <a:ea typeface="Calibri"/>
              <a:cs typeface="Calibri"/>
              <a:sym typeface="Calibri"/>
            </a:endParaRPr>
          </a:p>
        </p:txBody>
      </p:sp>
      <p:sp>
        <p:nvSpPr>
          <p:cNvPr id="239" name="Google Shape;239;p37"/>
          <p:cNvSpPr txBox="1"/>
          <p:nvPr/>
        </p:nvSpPr>
        <p:spPr>
          <a:xfrm>
            <a:off x="4492650" y="302100"/>
            <a:ext cx="4244400" cy="780000"/>
          </a:xfrm>
          <a:prstGeom prst="rect">
            <a:avLst/>
          </a:prstGeom>
          <a:noFill/>
          <a:ln>
            <a:noFill/>
          </a:ln>
        </p:spPr>
        <p:txBody>
          <a:bodyPr anchorCtr="0" anchor="t" bIns="34275" lIns="0" spcFirstLastPara="1" rIns="0" wrap="square" tIns="34275">
            <a:normAutofit lnSpcReduction="10000"/>
          </a:bodyPr>
          <a:lstStyle/>
          <a:p>
            <a:pPr indent="0" lvl="1" marL="152400" marR="0" rtl="0" algn="l">
              <a:lnSpc>
                <a:spcPct val="90000"/>
              </a:lnSpc>
              <a:spcBef>
                <a:spcPts val="0"/>
              </a:spcBef>
              <a:spcAft>
                <a:spcPts val="0"/>
              </a:spcAft>
              <a:buClr>
                <a:schemeClr val="accent1"/>
              </a:buClr>
              <a:buSzPts val="1400"/>
              <a:buFont typeface="Calibri"/>
              <a:buNone/>
            </a:pPr>
            <a:r>
              <a:rPr b="0" i="0" lang="en-GB" sz="1400" u="none" cap="none" strike="noStrike">
                <a:solidFill>
                  <a:srgbClr val="3F3F3F"/>
                </a:solidFill>
                <a:latin typeface="Calibri"/>
                <a:ea typeface="Calibri"/>
                <a:cs typeface="Calibri"/>
                <a:sym typeface="Calibri"/>
              </a:rPr>
              <a:t>In our analysis, we used the correlation matrix to explore the relationships among the scaled variables. The matrix was visualized as a heatmap, where darker or lighter shades indicated stronger correlations. </a:t>
            </a:r>
            <a:endParaRPr b="0" i="0" sz="1400" u="none" cap="none" strike="noStrike">
              <a:solidFill>
                <a:srgbClr val="3F3F3F"/>
              </a:solidFill>
              <a:latin typeface="Calibri"/>
              <a:ea typeface="Calibri"/>
              <a:cs typeface="Calibri"/>
              <a:sym typeface="Calibri"/>
            </a:endParaRPr>
          </a:p>
        </p:txBody>
      </p:sp>
      <p:pic>
        <p:nvPicPr>
          <p:cNvPr id="240" name="Google Shape;240;p37"/>
          <p:cNvPicPr preferRelativeResize="0"/>
          <p:nvPr/>
        </p:nvPicPr>
        <p:blipFill>
          <a:blip r:embed="rId3">
            <a:alphaModFix/>
          </a:blip>
          <a:stretch>
            <a:fillRect/>
          </a:stretch>
        </p:blipFill>
        <p:spPr>
          <a:xfrm>
            <a:off x="4080000" y="1209450"/>
            <a:ext cx="4421975" cy="3391925"/>
          </a:xfrm>
          <a:prstGeom prst="rect">
            <a:avLst/>
          </a:prstGeom>
          <a:noFill/>
          <a:ln>
            <a:noFill/>
          </a:ln>
        </p:spPr>
      </p:pic>
      <p:pic>
        <p:nvPicPr>
          <p:cNvPr id="241" name="Google Shape;241;p37"/>
          <p:cNvPicPr preferRelativeResize="0"/>
          <p:nvPr/>
        </p:nvPicPr>
        <p:blipFill rotWithShape="1">
          <a:blip r:embed="rId4">
            <a:alphaModFix/>
          </a:blip>
          <a:srcRect b="0" l="0" r="0" t="0"/>
          <a:stretch/>
        </p:blipFill>
        <p:spPr>
          <a:xfrm>
            <a:off x="393075" y="2560575"/>
            <a:ext cx="3891024" cy="1659424"/>
          </a:xfrm>
          <a:prstGeom prst="rect">
            <a:avLst/>
          </a:prstGeom>
          <a:noFill/>
          <a:ln>
            <a:noFill/>
          </a:ln>
        </p:spPr>
      </p:pic>
      <p:pic>
        <p:nvPicPr>
          <p:cNvPr id="242" name="Google Shape;242;p37"/>
          <p:cNvPicPr preferRelativeResize="0"/>
          <p:nvPr/>
        </p:nvPicPr>
        <p:blipFill rotWithShape="1">
          <a:blip r:embed="rId5">
            <a:alphaModFix/>
          </a:blip>
          <a:srcRect b="0" l="0" r="0" t="0"/>
          <a:stretch/>
        </p:blipFill>
        <p:spPr>
          <a:xfrm>
            <a:off x="445988" y="923500"/>
            <a:ext cx="3785198" cy="1659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8"/>
          <p:cNvSpPr txBox="1"/>
          <p:nvPr/>
        </p:nvSpPr>
        <p:spPr>
          <a:xfrm>
            <a:off x="594900" y="568538"/>
            <a:ext cx="3662700" cy="3517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After scaling the variables, we examined the correlation between them and identified several weak correlations:</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215900" lvl="0" marL="215900" marR="0" rtl="0" algn="l">
              <a:spcBef>
                <a:spcPts val="0"/>
              </a:spcBef>
              <a:spcAft>
                <a:spcPts val="0"/>
              </a:spcAft>
              <a:buClr>
                <a:schemeClr val="accent1"/>
              </a:buClr>
              <a:buSzPts val="1400"/>
              <a:buFont typeface="Arial"/>
              <a:buChar char="•"/>
            </a:pPr>
            <a:r>
              <a:rPr lang="en-GB" sz="1400">
                <a:solidFill>
                  <a:schemeClr val="dk1"/>
                </a:solidFill>
                <a:latin typeface="Calibri"/>
                <a:ea typeface="Calibri"/>
                <a:cs typeface="Calibri"/>
                <a:sym typeface="Calibri"/>
              </a:rPr>
              <a:t>Schooling and Income Composition of Resources;</a:t>
            </a:r>
            <a:endParaRPr sz="1100"/>
          </a:p>
          <a:p>
            <a:pPr indent="-215900" lvl="0" marL="215900" marR="0" rtl="0" algn="l">
              <a:spcBef>
                <a:spcPts val="0"/>
              </a:spcBef>
              <a:spcAft>
                <a:spcPts val="0"/>
              </a:spcAft>
              <a:buClr>
                <a:schemeClr val="accent1"/>
              </a:buClr>
              <a:buSzPts val="1400"/>
              <a:buFont typeface="Arial"/>
              <a:buChar char="•"/>
            </a:pPr>
            <a:r>
              <a:rPr lang="en-GB" sz="1400">
                <a:solidFill>
                  <a:schemeClr val="dk1"/>
                </a:solidFill>
                <a:latin typeface="Calibri"/>
                <a:ea typeface="Calibri"/>
                <a:cs typeface="Calibri"/>
                <a:sym typeface="Calibri"/>
              </a:rPr>
              <a:t>Thinness 5-9 years and Thinness 1-19 years;</a:t>
            </a:r>
            <a:endParaRPr sz="1100"/>
          </a:p>
          <a:p>
            <a:pPr indent="-215900" lvl="0" marL="215900" marR="0" rtl="0" algn="l">
              <a:spcBef>
                <a:spcPts val="0"/>
              </a:spcBef>
              <a:spcAft>
                <a:spcPts val="0"/>
              </a:spcAft>
              <a:buClr>
                <a:schemeClr val="accent1"/>
              </a:buClr>
              <a:buSzPts val="1400"/>
              <a:buFont typeface="Arial"/>
              <a:buChar char="•"/>
            </a:pPr>
            <a:r>
              <a:rPr lang="en-GB" sz="1400">
                <a:solidFill>
                  <a:schemeClr val="dk1"/>
                </a:solidFill>
                <a:latin typeface="Calibri"/>
                <a:ea typeface="Calibri"/>
                <a:cs typeface="Calibri"/>
                <a:sym typeface="Calibri"/>
              </a:rPr>
              <a:t>Under-five deaths and Infant deaths;</a:t>
            </a:r>
            <a:endParaRPr sz="1100"/>
          </a:p>
          <a:p>
            <a:pPr indent="-215900" lvl="0" marL="215900" marR="0" rtl="0" algn="l">
              <a:spcBef>
                <a:spcPts val="0"/>
              </a:spcBef>
              <a:spcAft>
                <a:spcPts val="0"/>
              </a:spcAft>
              <a:buClr>
                <a:schemeClr val="accent1"/>
              </a:buClr>
              <a:buSzPts val="1400"/>
              <a:buFont typeface="Arial"/>
              <a:buChar char="•"/>
            </a:pPr>
            <a:r>
              <a:rPr lang="en-GB" sz="1400">
                <a:solidFill>
                  <a:schemeClr val="dk1"/>
                </a:solidFill>
                <a:latin typeface="Calibri"/>
                <a:ea typeface="Calibri"/>
                <a:cs typeface="Calibri"/>
                <a:sym typeface="Calibri"/>
              </a:rPr>
              <a:t>Polio and Diphtheria</a:t>
            </a:r>
            <a:endParaRPr sz="1400">
              <a:solidFill>
                <a:schemeClr val="dk1"/>
              </a:solidFill>
              <a:latin typeface="Calibri"/>
              <a:ea typeface="Calibri"/>
              <a:cs typeface="Calibri"/>
              <a:sym typeface="Calibri"/>
            </a:endParaRPr>
          </a:p>
          <a:p>
            <a:pPr indent="0" lvl="0" marL="45720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To asses</a:t>
            </a:r>
            <a:r>
              <a:rPr lang="en-GB">
                <a:solidFill>
                  <a:schemeClr val="dk1"/>
                </a:solidFill>
                <a:latin typeface="Calibri"/>
                <a:ea typeface="Calibri"/>
                <a:cs typeface="Calibri"/>
                <a:sym typeface="Calibri"/>
              </a:rPr>
              <a:t>s</a:t>
            </a:r>
            <a:r>
              <a:rPr lang="en-GB" sz="1400">
                <a:solidFill>
                  <a:schemeClr val="dk1"/>
                </a:solidFill>
                <a:latin typeface="Calibri"/>
                <a:ea typeface="Calibri"/>
                <a:cs typeface="Calibri"/>
                <a:sym typeface="Calibri"/>
              </a:rPr>
              <a:t> the potential collinearity, we recommend calculating the Variance Inflation Factor (VIF) for the variables in a linear model. The VIF helps identify if collinearity is present by quantifying the inflation in the variances of the regression coefficients. </a:t>
            </a:r>
            <a:endParaRPr sz="1100"/>
          </a:p>
        </p:txBody>
      </p:sp>
      <p:pic>
        <p:nvPicPr>
          <p:cNvPr id="248" name="Google Shape;248;p38"/>
          <p:cNvPicPr preferRelativeResize="0"/>
          <p:nvPr/>
        </p:nvPicPr>
        <p:blipFill>
          <a:blip r:embed="rId3">
            <a:alphaModFix/>
          </a:blip>
          <a:stretch>
            <a:fillRect/>
          </a:stretch>
        </p:blipFill>
        <p:spPr>
          <a:xfrm>
            <a:off x="4310500" y="370238"/>
            <a:ext cx="4641050" cy="39138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9"/>
          <p:cNvSpPr txBox="1"/>
          <p:nvPr/>
        </p:nvSpPr>
        <p:spPr>
          <a:xfrm>
            <a:off x="621450" y="728150"/>
            <a:ext cx="3543600" cy="3086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After observing the correlation matrix, it becomes evident that three pairs of variables display high Variance Inflation Factors (VIFs). In order to address this issue of collinearity, we will proceed by omitting one variable from each correlated pair based on their VIF values. Specifically, the variables "infant deaths" and "under five deaths“ exhibit VIFs that significantly exceed the threshold of 5. To resolve this, we will remove the variable “under five deaths" since it possesses a higher VIF value.  Similarly, we will eliminate the variable "Income composition of resources"  and "thinness.5.9.years”.</a:t>
            </a:r>
            <a:endParaRPr sz="1400">
              <a:solidFill>
                <a:schemeClr val="dk1"/>
              </a:solidFill>
              <a:latin typeface="Calibri"/>
              <a:ea typeface="Calibri"/>
              <a:cs typeface="Calibri"/>
              <a:sym typeface="Calibri"/>
            </a:endParaRPr>
          </a:p>
        </p:txBody>
      </p:sp>
      <p:pic>
        <p:nvPicPr>
          <p:cNvPr id="254" name="Google Shape;254;p39"/>
          <p:cNvPicPr preferRelativeResize="0"/>
          <p:nvPr/>
        </p:nvPicPr>
        <p:blipFill>
          <a:blip r:embed="rId3">
            <a:alphaModFix/>
          </a:blip>
          <a:stretch>
            <a:fillRect/>
          </a:stretch>
        </p:blipFill>
        <p:spPr>
          <a:xfrm>
            <a:off x="4284050" y="357000"/>
            <a:ext cx="4614574" cy="42972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0"/>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GB"/>
              <a:t>Continuous to Life Expectancy comparison</a:t>
            </a:r>
            <a:endParaRPr/>
          </a:p>
        </p:txBody>
      </p:sp>
      <p:sp>
        <p:nvSpPr>
          <p:cNvPr id="260" name="Google Shape;260;p40"/>
          <p:cNvSpPr txBox="1"/>
          <p:nvPr>
            <p:ph idx="1" type="body"/>
          </p:nvPr>
        </p:nvSpPr>
        <p:spPr>
          <a:xfrm>
            <a:off x="822960" y="1384301"/>
            <a:ext cx="7543800" cy="3017520"/>
          </a:xfrm>
          <a:prstGeom prst="rect">
            <a:avLst/>
          </a:prstGeom>
          <a:noFill/>
          <a:ln>
            <a:noFill/>
          </a:ln>
        </p:spPr>
        <p:txBody>
          <a:bodyPr anchorCtr="0" anchor="t" bIns="34275" lIns="0" spcFirstLastPara="1" rIns="0" wrap="square" tIns="34275">
            <a:normAutofit/>
          </a:bodyPr>
          <a:lstStyle/>
          <a:p>
            <a:pPr indent="-95250" lvl="0" marL="63500" rtl="0" algn="l">
              <a:lnSpc>
                <a:spcPct val="90000"/>
              </a:lnSpc>
              <a:spcBef>
                <a:spcPts val="0"/>
              </a:spcBef>
              <a:spcAft>
                <a:spcPts val="0"/>
              </a:spcAft>
              <a:buSzPts val="1500"/>
              <a:buChar char=" "/>
            </a:pPr>
            <a:r>
              <a:rPr lang="en-GB"/>
              <a:t>To check if the continuous variables influence Life Expectancy we apply ANOVA Test to each variable.</a:t>
            </a:r>
            <a:endParaRPr/>
          </a:p>
          <a:p>
            <a:pPr indent="-95250" lvl="0" marL="63500" rtl="0" algn="l">
              <a:lnSpc>
                <a:spcPct val="90000"/>
              </a:lnSpc>
              <a:spcBef>
                <a:spcPts val="1100"/>
              </a:spcBef>
              <a:spcAft>
                <a:spcPts val="0"/>
              </a:spcAft>
              <a:buSzPts val="1500"/>
              <a:buChar char=" "/>
            </a:pPr>
            <a:r>
              <a:rPr lang="en-GB"/>
              <a:t>For each variable we will categorize countries into one of the three categories: 'Low', 'Medium’ and ’High' depending on the country's average for that certain feature.</a:t>
            </a:r>
            <a:endParaRPr/>
          </a:p>
          <a:p>
            <a:pPr indent="-95250" lvl="0" marL="63500" rtl="0" algn="l">
              <a:lnSpc>
                <a:spcPct val="90000"/>
              </a:lnSpc>
              <a:spcBef>
                <a:spcPts val="1100"/>
              </a:spcBef>
              <a:spcAft>
                <a:spcPts val="0"/>
              </a:spcAft>
              <a:buSzPts val="1500"/>
              <a:buChar char=" "/>
            </a:pPr>
            <a:r>
              <a:rPr lang="en-GB"/>
              <a:t>First we group the data by country and find the average life expectancy over the 16 years and we compute the average for the feature we want to test.</a:t>
            </a:r>
            <a:endParaRPr/>
          </a:p>
          <a:p>
            <a:pPr indent="-95250" lvl="0" marL="63500" rtl="0" algn="l">
              <a:lnSpc>
                <a:spcPct val="90000"/>
              </a:lnSpc>
              <a:spcBef>
                <a:spcPts val="1100"/>
              </a:spcBef>
              <a:spcAft>
                <a:spcPts val="0"/>
              </a:spcAft>
              <a:buSzPts val="1500"/>
              <a:buChar char=" "/>
            </a:pPr>
            <a:r>
              <a:rPr lang="en-GB"/>
              <a:t>We are going to get a new data frame having average life and level of the tested feature (low, medium, or high) as columns and each row corresponding to one among the 193 countries in the dataset.</a:t>
            </a:r>
            <a:endParaRPr/>
          </a:p>
          <a:p>
            <a:pPr indent="-95250" lvl="0" marL="63500" rtl="0" algn="l">
              <a:lnSpc>
                <a:spcPct val="90000"/>
              </a:lnSpc>
              <a:spcBef>
                <a:spcPts val="1100"/>
              </a:spcBef>
              <a:spcAft>
                <a:spcPts val="0"/>
              </a:spcAft>
              <a:buSzPts val="1500"/>
              <a:buChar char=" "/>
            </a:pPr>
            <a:r>
              <a:rPr lang="en-GB"/>
              <a:t>We then apply the ANOVA Test, where the null hypothesis is H0: mu_low = mu_medium = mu_high and the alternate hypothesis is that not all the means are equal.</a:t>
            </a:r>
            <a:endParaRPr/>
          </a:p>
          <a:p>
            <a:pPr indent="0" lvl="0" marL="63500" rtl="0" algn="l">
              <a:lnSpc>
                <a:spcPct val="90000"/>
              </a:lnSpc>
              <a:spcBef>
                <a:spcPts val="1100"/>
              </a:spcBef>
              <a:spcAft>
                <a:spcPts val="0"/>
              </a:spcAft>
              <a:buSzPts val="150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1"/>
          <p:cNvSpPr txBox="1"/>
          <p:nvPr/>
        </p:nvSpPr>
        <p:spPr>
          <a:xfrm>
            <a:off x="1087850" y="3472950"/>
            <a:ext cx="67971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As we can see, all the tests return a p-value lower than 0.05, except the one for Population. This means that all the variables, except Population, have effect of Life Expectancy.</a:t>
            </a:r>
            <a:endParaRPr sz="1100"/>
          </a:p>
        </p:txBody>
      </p:sp>
      <p:graphicFrame>
        <p:nvGraphicFramePr>
          <p:cNvPr id="266" name="Google Shape;266;p41"/>
          <p:cNvGraphicFramePr/>
          <p:nvPr/>
        </p:nvGraphicFramePr>
        <p:xfrm>
          <a:off x="1101075" y="264450"/>
          <a:ext cx="3000000" cy="3000000"/>
        </p:xfrm>
        <a:graphic>
          <a:graphicData uri="http://schemas.openxmlformats.org/drawingml/2006/table">
            <a:tbl>
              <a:tblPr>
                <a:noFill/>
                <a:tableStyleId>{DA6D05C2-20DD-4DE0-9033-C0BF9BC10AA6}</a:tableStyleId>
              </a:tblPr>
              <a:tblGrid>
                <a:gridCol w="1547400"/>
                <a:gridCol w="1484250"/>
              </a:tblGrid>
              <a:tr h="227350">
                <a:tc>
                  <a:txBody>
                    <a:bodyPr/>
                    <a:lstStyle/>
                    <a:p>
                      <a:pPr indent="0" lvl="0" marL="0" rtl="0" algn="l">
                        <a:lnSpc>
                          <a:spcPct val="115000"/>
                        </a:lnSpc>
                        <a:spcBef>
                          <a:spcPts val="0"/>
                        </a:spcBef>
                        <a:spcAft>
                          <a:spcPts val="0"/>
                        </a:spcAft>
                        <a:buNone/>
                      </a:pPr>
                      <a:r>
                        <a:rPr b="1" lang="en-GB" sz="1000">
                          <a:solidFill>
                            <a:schemeClr val="dk1"/>
                          </a:solidFill>
                        </a:rPr>
                        <a:t>Variable</a:t>
                      </a:r>
                      <a:endParaRPr b="1" sz="1000">
                        <a:solidFill>
                          <a:schemeClr val="dk1"/>
                        </a:solidFill>
                      </a:endParaRPr>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b="1" lang="en-GB" sz="1000">
                          <a:solidFill>
                            <a:schemeClr val="dk1"/>
                          </a:solidFill>
                        </a:rPr>
                        <a:t>P-value</a:t>
                      </a:r>
                      <a:endParaRPr b="1" sz="1000">
                        <a:solidFill>
                          <a:schemeClr val="dk1"/>
                        </a:solidFill>
                      </a:endParaRPr>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r>
              <a:tr h="295950">
                <a:tc>
                  <a:txBody>
                    <a:bodyPr/>
                    <a:lstStyle/>
                    <a:p>
                      <a:pPr indent="0" lvl="0" marL="0" rtl="0" algn="l">
                        <a:lnSpc>
                          <a:spcPct val="115000"/>
                        </a:lnSpc>
                        <a:spcBef>
                          <a:spcPts val="0"/>
                        </a:spcBef>
                        <a:spcAft>
                          <a:spcPts val="0"/>
                        </a:spcAft>
                        <a:buNone/>
                      </a:pPr>
                      <a:r>
                        <a:rPr b="1" lang="en-GB" sz="1000"/>
                        <a:t>Adult mortality</a:t>
                      </a:r>
                      <a:endParaRPr b="1" sz="1000"/>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b="1" lang="en-GB" sz="1000"/>
                        <a:t>&lt;2e-16</a:t>
                      </a:r>
                      <a:endParaRPr b="1" sz="1000"/>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r>
              <a:tr h="295950">
                <a:tc>
                  <a:txBody>
                    <a:bodyPr/>
                    <a:lstStyle/>
                    <a:p>
                      <a:pPr indent="0" lvl="0" marL="0" rtl="0" algn="l">
                        <a:lnSpc>
                          <a:spcPct val="115000"/>
                        </a:lnSpc>
                        <a:spcBef>
                          <a:spcPts val="0"/>
                        </a:spcBef>
                        <a:spcAft>
                          <a:spcPts val="0"/>
                        </a:spcAft>
                        <a:buNone/>
                      </a:pPr>
                      <a:r>
                        <a:rPr b="1" lang="en-GB" sz="1000"/>
                        <a:t>Alcohol</a:t>
                      </a:r>
                      <a:endParaRPr b="1" sz="1000"/>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b="1" lang="en-GB" sz="1000"/>
                        <a:t>9.59e-11</a:t>
                      </a:r>
                      <a:endParaRPr b="1" sz="1000"/>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r>
              <a:tr h="295950">
                <a:tc>
                  <a:txBody>
                    <a:bodyPr/>
                    <a:lstStyle/>
                    <a:p>
                      <a:pPr indent="0" lvl="0" marL="0" rtl="0" algn="l">
                        <a:lnSpc>
                          <a:spcPct val="115000"/>
                        </a:lnSpc>
                        <a:spcBef>
                          <a:spcPts val="0"/>
                        </a:spcBef>
                        <a:spcAft>
                          <a:spcPts val="0"/>
                        </a:spcAft>
                        <a:buNone/>
                      </a:pPr>
                      <a:r>
                        <a:rPr b="1" lang="en-GB" sz="1000"/>
                        <a:t>Percentage expenditure</a:t>
                      </a:r>
                      <a:endParaRPr b="1" sz="1000"/>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b="1" lang="en-GB" sz="1000"/>
                        <a:t>&lt;2e-16</a:t>
                      </a:r>
                      <a:endParaRPr b="1" sz="1000"/>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r>
              <a:tr h="295950">
                <a:tc>
                  <a:txBody>
                    <a:bodyPr/>
                    <a:lstStyle/>
                    <a:p>
                      <a:pPr indent="0" lvl="0" marL="0" rtl="0" algn="l">
                        <a:lnSpc>
                          <a:spcPct val="115000"/>
                        </a:lnSpc>
                        <a:spcBef>
                          <a:spcPts val="0"/>
                        </a:spcBef>
                        <a:spcAft>
                          <a:spcPts val="0"/>
                        </a:spcAft>
                        <a:buNone/>
                      </a:pPr>
                      <a:r>
                        <a:rPr b="1" lang="en-GB" sz="1000"/>
                        <a:t>Hepatitis B</a:t>
                      </a:r>
                      <a:endParaRPr b="1" sz="1000"/>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b="1" lang="en-GB" sz="1000"/>
                        <a:t>0.00144</a:t>
                      </a:r>
                      <a:endParaRPr b="1" sz="1000"/>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r>
              <a:tr h="295950">
                <a:tc>
                  <a:txBody>
                    <a:bodyPr/>
                    <a:lstStyle/>
                    <a:p>
                      <a:pPr indent="0" lvl="0" marL="0" rtl="0" algn="l">
                        <a:lnSpc>
                          <a:spcPct val="115000"/>
                        </a:lnSpc>
                        <a:spcBef>
                          <a:spcPts val="0"/>
                        </a:spcBef>
                        <a:spcAft>
                          <a:spcPts val="0"/>
                        </a:spcAft>
                        <a:buNone/>
                      </a:pPr>
                      <a:r>
                        <a:rPr b="1" lang="en-GB" sz="1000"/>
                        <a:t>Measles</a:t>
                      </a:r>
                      <a:endParaRPr b="1" sz="1000"/>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b="1" lang="en-GB" sz="1000"/>
                        <a:t>8.85e-08</a:t>
                      </a:r>
                      <a:endParaRPr b="1" sz="1000"/>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r>
              <a:tr h="295950">
                <a:tc>
                  <a:txBody>
                    <a:bodyPr/>
                    <a:lstStyle/>
                    <a:p>
                      <a:pPr indent="0" lvl="0" marL="0" rtl="0" algn="l">
                        <a:lnSpc>
                          <a:spcPct val="115000"/>
                        </a:lnSpc>
                        <a:spcBef>
                          <a:spcPts val="0"/>
                        </a:spcBef>
                        <a:spcAft>
                          <a:spcPts val="0"/>
                        </a:spcAft>
                        <a:buNone/>
                      </a:pPr>
                      <a:r>
                        <a:rPr b="1" lang="en-GB" sz="1000"/>
                        <a:t>BMI</a:t>
                      </a:r>
                      <a:endParaRPr b="1" sz="1000"/>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b="1" lang="en-GB" sz="1000"/>
                        <a:t>&lt;2e-16</a:t>
                      </a:r>
                      <a:endParaRPr b="1" sz="1000"/>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r>
              <a:tr h="380750">
                <a:tc>
                  <a:txBody>
                    <a:bodyPr/>
                    <a:lstStyle/>
                    <a:p>
                      <a:pPr indent="0" lvl="0" marL="0" rtl="0" algn="l">
                        <a:lnSpc>
                          <a:spcPct val="115000"/>
                        </a:lnSpc>
                        <a:spcBef>
                          <a:spcPts val="0"/>
                        </a:spcBef>
                        <a:spcAft>
                          <a:spcPts val="0"/>
                        </a:spcAft>
                        <a:buNone/>
                      </a:pPr>
                      <a:r>
                        <a:rPr b="1" lang="en-GB" sz="1000"/>
                        <a:t>Total expenditure</a:t>
                      </a:r>
                      <a:endParaRPr b="1" sz="1000"/>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b="1" lang="en-GB" sz="1000"/>
                        <a:t>0.00153</a:t>
                      </a:r>
                      <a:endParaRPr b="1" sz="1000"/>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r>
            </a:tbl>
          </a:graphicData>
        </a:graphic>
      </p:graphicFrame>
      <p:graphicFrame>
        <p:nvGraphicFramePr>
          <p:cNvPr id="267" name="Google Shape;267;p41"/>
          <p:cNvGraphicFramePr/>
          <p:nvPr/>
        </p:nvGraphicFramePr>
        <p:xfrm>
          <a:off x="4637425" y="251225"/>
          <a:ext cx="3000000" cy="3000000"/>
        </p:xfrm>
        <a:graphic>
          <a:graphicData uri="http://schemas.openxmlformats.org/drawingml/2006/table">
            <a:tbl>
              <a:tblPr>
                <a:noFill/>
                <a:tableStyleId>{DA6D05C2-20DD-4DE0-9033-C0BF9BC10AA6}</a:tableStyleId>
              </a:tblPr>
              <a:tblGrid>
                <a:gridCol w="1667825"/>
                <a:gridCol w="1579700"/>
              </a:tblGrid>
              <a:tr h="407200">
                <a:tc>
                  <a:txBody>
                    <a:bodyPr/>
                    <a:lstStyle/>
                    <a:p>
                      <a:pPr indent="0" lvl="0" marL="0" rtl="0" algn="l">
                        <a:lnSpc>
                          <a:spcPct val="115000"/>
                        </a:lnSpc>
                        <a:spcBef>
                          <a:spcPts val="0"/>
                        </a:spcBef>
                        <a:spcAft>
                          <a:spcPts val="0"/>
                        </a:spcAft>
                        <a:buNone/>
                      </a:pPr>
                      <a:r>
                        <a:rPr b="1" lang="en-GB" sz="1000"/>
                        <a:t>Variable</a:t>
                      </a:r>
                      <a:endParaRPr b="1" sz="1000"/>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b="1" lang="en-GB" sz="1000"/>
                        <a:t>P-value</a:t>
                      </a:r>
                      <a:endParaRPr b="1" sz="1000"/>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r>
              <a:tr h="341050">
                <a:tc>
                  <a:txBody>
                    <a:bodyPr/>
                    <a:lstStyle/>
                    <a:p>
                      <a:pPr indent="0" lvl="0" marL="0" rtl="0" algn="l">
                        <a:lnSpc>
                          <a:spcPct val="115000"/>
                        </a:lnSpc>
                        <a:spcBef>
                          <a:spcPts val="0"/>
                        </a:spcBef>
                        <a:spcAft>
                          <a:spcPts val="0"/>
                        </a:spcAft>
                        <a:buNone/>
                      </a:pPr>
                      <a:r>
                        <a:rPr b="1" lang="en-GB" sz="1000"/>
                        <a:t>HIV</a:t>
                      </a:r>
                      <a:endParaRPr b="1" sz="1000"/>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b="1" lang="en-GB" sz="1000"/>
                        <a:t>&lt;2e-16</a:t>
                      </a:r>
                      <a:endParaRPr b="1" sz="1000"/>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r>
              <a:tr h="341050">
                <a:tc>
                  <a:txBody>
                    <a:bodyPr/>
                    <a:lstStyle/>
                    <a:p>
                      <a:pPr indent="0" lvl="0" marL="0" rtl="0" algn="l">
                        <a:lnSpc>
                          <a:spcPct val="115000"/>
                        </a:lnSpc>
                        <a:spcBef>
                          <a:spcPts val="0"/>
                        </a:spcBef>
                        <a:spcAft>
                          <a:spcPts val="0"/>
                        </a:spcAft>
                        <a:buNone/>
                      </a:pPr>
                      <a:r>
                        <a:rPr b="1" lang="en-GB" sz="1000"/>
                        <a:t>GDP</a:t>
                      </a:r>
                      <a:endParaRPr b="1" sz="1000"/>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b="1" lang="en-GB" sz="1000"/>
                        <a:t>&lt;2e-16</a:t>
                      </a:r>
                      <a:endParaRPr b="1" sz="1000"/>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r>
              <a:tr h="341050">
                <a:tc>
                  <a:txBody>
                    <a:bodyPr/>
                    <a:lstStyle/>
                    <a:p>
                      <a:pPr indent="0" lvl="0" marL="0" rtl="0" algn="l">
                        <a:lnSpc>
                          <a:spcPct val="115000"/>
                        </a:lnSpc>
                        <a:spcBef>
                          <a:spcPts val="0"/>
                        </a:spcBef>
                        <a:spcAft>
                          <a:spcPts val="0"/>
                        </a:spcAft>
                        <a:buNone/>
                      </a:pPr>
                      <a:r>
                        <a:rPr b="1" lang="en-GB" sz="1000"/>
                        <a:t>Population</a:t>
                      </a:r>
                      <a:endParaRPr b="1" sz="1000"/>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b="1" lang="en-GB" sz="1000"/>
                        <a:t>0.318</a:t>
                      </a:r>
                      <a:endParaRPr b="1" sz="1000"/>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r>
              <a:tr h="341050">
                <a:tc>
                  <a:txBody>
                    <a:bodyPr/>
                    <a:lstStyle/>
                    <a:p>
                      <a:pPr indent="0" lvl="0" marL="0" rtl="0" algn="l">
                        <a:lnSpc>
                          <a:spcPct val="115000"/>
                        </a:lnSpc>
                        <a:spcBef>
                          <a:spcPts val="0"/>
                        </a:spcBef>
                        <a:spcAft>
                          <a:spcPts val="0"/>
                        </a:spcAft>
                        <a:buNone/>
                      </a:pPr>
                      <a:r>
                        <a:rPr b="1" lang="en-GB" sz="1000"/>
                        <a:t>Thinness 1-19 years</a:t>
                      </a:r>
                      <a:endParaRPr b="1" sz="1000"/>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b="1" lang="en-GB" sz="1000"/>
                        <a:t>&lt;2e-16</a:t>
                      </a:r>
                      <a:endParaRPr b="1" sz="1000"/>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r>
              <a:tr h="341050">
                <a:tc>
                  <a:txBody>
                    <a:bodyPr/>
                    <a:lstStyle/>
                    <a:p>
                      <a:pPr indent="0" lvl="0" marL="0" rtl="0" algn="l">
                        <a:lnSpc>
                          <a:spcPct val="115000"/>
                        </a:lnSpc>
                        <a:spcBef>
                          <a:spcPts val="0"/>
                        </a:spcBef>
                        <a:spcAft>
                          <a:spcPts val="0"/>
                        </a:spcAft>
                        <a:buNone/>
                      </a:pPr>
                      <a:r>
                        <a:rPr b="1" lang="en-GB" sz="1000"/>
                        <a:t>Thinness 5-9 years</a:t>
                      </a:r>
                      <a:endParaRPr b="1" sz="1000"/>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b="1" lang="en-GB" sz="1000"/>
                        <a:t>&lt;2e-16</a:t>
                      </a:r>
                      <a:endParaRPr b="1" sz="1000"/>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r>
              <a:tr h="506100">
                <a:tc>
                  <a:txBody>
                    <a:bodyPr/>
                    <a:lstStyle/>
                    <a:p>
                      <a:pPr indent="0" lvl="0" marL="0" rtl="0" algn="l">
                        <a:lnSpc>
                          <a:spcPct val="115000"/>
                        </a:lnSpc>
                        <a:spcBef>
                          <a:spcPts val="0"/>
                        </a:spcBef>
                        <a:spcAft>
                          <a:spcPts val="0"/>
                        </a:spcAft>
                        <a:buNone/>
                      </a:pPr>
                      <a:r>
                        <a:rPr b="1" lang="en-GB" sz="1000"/>
                        <a:t>Income decomposition of Resources</a:t>
                      </a:r>
                      <a:endParaRPr b="1" sz="1000"/>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b="1" lang="en-GB" sz="1000"/>
                        <a:t>&lt;2e-16</a:t>
                      </a:r>
                      <a:endParaRPr b="1" sz="1000"/>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r>
              <a:tr h="341050">
                <a:tc>
                  <a:txBody>
                    <a:bodyPr/>
                    <a:lstStyle/>
                    <a:p>
                      <a:pPr indent="0" lvl="0" marL="0" rtl="0" algn="l">
                        <a:lnSpc>
                          <a:spcPct val="115000"/>
                        </a:lnSpc>
                        <a:spcBef>
                          <a:spcPts val="0"/>
                        </a:spcBef>
                        <a:spcAft>
                          <a:spcPts val="0"/>
                        </a:spcAft>
                        <a:buNone/>
                      </a:pPr>
                      <a:r>
                        <a:rPr b="1" lang="en-GB" sz="1000"/>
                        <a:t>Schooling</a:t>
                      </a:r>
                      <a:endParaRPr b="1" sz="1000"/>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b="1" lang="en-GB" sz="1000"/>
                        <a:t>&lt;2e-16</a:t>
                      </a:r>
                      <a:endParaRPr b="1" sz="1000"/>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2"/>
          <p:cNvSpPr txBox="1"/>
          <p:nvPr/>
        </p:nvSpPr>
        <p:spPr>
          <a:xfrm>
            <a:off x="558605" y="296210"/>
            <a:ext cx="8166000" cy="2008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In Covid-19 times we all have seen the importance of immunization against the virus to increase life expectancy. Looking at the data, can you show that immunization against Polio and Diphtheria has a significant effect on life expectancy?</a:t>
            </a:r>
            <a:endParaRPr sz="1100"/>
          </a:p>
          <a:p>
            <a:pPr indent="0" lvl="0" marL="0" marR="0" rtl="0" algn="l">
              <a:spcBef>
                <a:spcPts val="0"/>
              </a:spcBef>
              <a:spcAft>
                <a:spcPts val="0"/>
              </a:spcAft>
              <a:buNone/>
            </a:pPr>
            <a:r>
              <a:rPr lang="en-GB" sz="1400">
                <a:solidFill>
                  <a:schemeClr val="dk1"/>
                </a:solidFill>
                <a:latin typeface="Calibri"/>
                <a:ea typeface="Calibri"/>
                <a:cs typeface="Calibri"/>
                <a:sym typeface="Calibri"/>
              </a:rPr>
              <a:t>We will use a two-way ANOVA test. Here we will divide the countries into two categories for both Polio and Diphtheria. Countries having values of % immunization coverage for one-year-old greater than the median value will get category ‘High’ else ‘Low’.</a:t>
            </a:r>
            <a:endParaRPr sz="1100"/>
          </a:p>
          <a:p>
            <a:pPr indent="-215900" lvl="1" marL="558800" marR="0" rtl="0" algn="l">
              <a:spcBef>
                <a:spcPts val="0"/>
              </a:spcBef>
              <a:spcAft>
                <a:spcPts val="0"/>
              </a:spcAft>
              <a:buClr>
                <a:schemeClr val="dk1"/>
              </a:buClr>
              <a:buSzPts val="1400"/>
              <a:buFont typeface="Arial"/>
              <a:buChar char="•"/>
            </a:pPr>
            <a:r>
              <a:rPr b="0" i="0" lang="en-GB" sz="1400" u="none" cap="none" strike="noStrike">
                <a:solidFill>
                  <a:schemeClr val="dk1"/>
                </a:solidFill>
                <a:latin typeface="Calibri"/>
                <a:ea typeface="Calibri"/>
                <a:cs typeface="Calibri"/>
                <a:sym typeface="Calibri"/>
              </a:rPr>
              <a:t>Countries with polio (mean) coverage for one-year-old ≤85 will get a label ‘Low’ else ‘High’.</a:t>
            </a:r>
            <a:endParaRPr sz="1100"/>
          </a:p>
          <a:p>
            <a:pPr indent="-215900" lvl="1" marL="558800" marR="0" rtl="0" algn="l">
              <a:spcBef>
                <a:spcPts val="0"/>
              </a:spcBef>
              <a:spcAft>
                <a:spcPts val="0"/>
              </a:spcAft>
              <a:buClr>
                <a:schemeClr val="dk1"/>
              </a:buClr>
              <a:buSzPts val="1400"/>
              <a:buFont typeface="Arial"/>
              <a:buChar char="•"/>
            </a:pPr>
            <a:r>
              <a:rPr b="0" i="0" lang="en-GB" sz="1400" u="none" cap="none" strike="noStrike">
                <a:solidFill>
                  <a:schemeClr val="dk1"/>
                </a:solidFill>
                <a:latin typeface="Calibri"/>
                <a:ea typeface="Calibri"/>
                <a:cs typeface="Calibri"/>
                <a:sym typeface="Calibri"/>
              </a:rPr>
              <a:t>Countries with Diphtheria (mean) coverage for one-year-old ≤85 will get a label ‘Low’ else ‘High’.</a:t>
            </a:r>
            <a:endParaRPr sz="1100"/>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273" name="Google Shape;273;p42"/>
          <p:cNvPicPr preferRelativeResize="0"/>
          <p:nvPr/>
        </p:nvPicPr>
        <p:blipFill rotWithShape="1">
          <a:blip r:embed="rId3">
            <a:alphaModFix/>
          </a:blip>
          <a:srcRect b="0" l="0" r="0" t="0"/>
          <a:stretch/>
        </p:blipFill>
        <p:spPr>
          <a:xfrm>
            <a:off x="2155250" y="2128800"/>
            <a:ext cx="4495600" cy="1564775"/>
          </a:xfrm>
          <a:prstGeom prst="rect">
            <a:avLst/>
          </a:prstGeom>
          <a:noFill/>
          <a:ln>
            <a:noFill/>
          </a:ln>
        </p:spPr>
      </p:pic>
      <p:sp>
        <p:nvSpPr>
          <p:cNvPr id="274" name="Google Shape;274;p42"/>
          <p:cNvSpPr txBox="1"/>
          <p:nvPr/>
        </p:nvSpPr>
        <p:spPr>
          <a:xfrm>
            <a:off x="587105" y="3800050"/>
            <a:ext cx="81090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P-value for both Polio and Diphtheria immunization coverage for one-year old is less than 0.05, hence we can say that immunization has a significant impact on the life expectancy.</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3"/>
          <p:cNvSpPr txBox="1"/>
          <p:nvPr/>
        </p:nvSpPr>
        <p:spPr>
          <a:xfrm>
            <a:off x="692524" y="539643"/>
            <a:ext cx="8095130" cy="69249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To assess the relationship between alcohol consumption and adult mortality rate, we can conduct a Pearson correlation test to quantitatively measure the correlation strength between alcohol consumption and adult mortality rate. By doing that, we can gain a deeper understanding of the association between these variables.</a:t>
            </a:r>
            <a:endParaRPr sz="1400">
              <a:solidFill>
                <a:schemeClr val="dk1"/>
              </a:solidFill>
              <a:latin typeface="Calibri"/>
              <a:ea typeface="Calibri"/>
              <a:cs typeface="Calibri"/>
              <a:sym typeface="Calibri"/>
            </a:endParaRPr>
          </a:p>
        </p:txBody>
      </p:sp>
      <p:sp>
        <p:nvSpPr>
          <p:cNvPr id="280" name="Google Shape;280;p43"/>
          <p:cNvSpPr txBox="1"/>
          <p:nvPr/>
        </p:nvSpPr>
        <p:spPr>
          <a:xfrm>
            <a:off x="692524" y="3415553"/>
            <a:ext cx="7624482" cy="69249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The correlations between alcohol consumption and health indicators yield mixed results. While there is a positive correlation with life expectancy, there is a negative correlation with adult mortality rate. These correlations, however, are not strong enough to draw remarkable conclusions.</a:t>
            </a:r>
            <a:endParaRPr sz="1400">
              <a:solidFill>
                <a:schemeClr val="dk1"/>
              </a:solidFill>
              <a:latin typeface="Calibri"/>
              <a:ea typeface="Calibri"/>
              <a:cs typeface="Calibri"/>
              <a:sym typeface="Calibri"/>
            </a:endParaRPr>
          </a:p>
        </p:txBody>
      </p:sp>
      <p:pic>
        <p:nvPicPr>
          <p:cNvPr id="281" name="Google Shape;281;p43"/>
          <p:cNvPicPr preferRelativeResize="0"/>
          <p:nvPr/>
        </p:nvPicPr>
        <p:blipFill rotWithShape="1">
          <a:blip r:embed="rId3">
            <a:alphaModFix/>
          </a:blip>
          <a:srcRect b="0" l="0" r="0" t="0"/>
          <a:stretch/>
        </p:blipFill>
        <p:spPr>
          <a:xfrm>
            <a:off x="998446" y="1617996"/>
            <a:ext cx="3400720" cy="1411727"/>
          </a:xfrm>
          <a:prstGeom prst="rect">
            <a:avLst/>
          </a:prstGeom>
          <a:noFill/>
          <a:ln>
            <a:noFill/>
          </a:ln>
        </p:spPr>
      </p:pic>
      <p:pic>
        <p:nvPicPr>
          <p:cNvPr id="282" name="Google Shape;282;p43"/>
          <p:cNvPicPr preferRelativeResize="0"/>
          <p:nvPr/>
        </p:nvPicPr>
        <p:blipFill rotWithShape="1">
          <a:blip r:embed="rId4">
            <a:alphaModFix/>
          </a:blip>
          <a:srcRect b="0" l="0" r="0" t="0"/>
          <a:stretch/>
        </p:blipFill>
        <p:spPr>
          <a:xfrm>
            <a:off x="4461740" y="1547859"/>
            <a:ext cx="3212108" cy="138886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GB"/>
              <a:t>Introduction</a:t>
            </a:r>
            <a:endParaRPr/>
          </a:p>
        </p:txBody>
      </p:sp>
      <p:sp>
        <p:nvSpPr>
          <p:cNvPr id="153" name="Google Shape;153;p26"/>
          <p:cNvSpPr txBox="1"/>
          <p:nvPr>
            <p:ph idx="1" type="body"/>
          </p:nvPr>
        </p:nvSpPr>
        <p:spPr>
          <a:xfrm>
            <a:off x="822960" y="1384300"/>
            <a:ext cx="7695751" cy="3248212"/>
          </a:xfrm>
          <a:prstGeom prst="rect">
            <a:avLst/>
          </a:prstGeom>
          <a:noFill/>
          <a:ln>
            <a:noFill/>
          </a:ln>
        </p:spPr>
        <p:txBody>
          <a:bodyPr anchorCtr="0" anchor="t" bIns="34275" lIns="0" spcFirstLastPara="1" rIns="0" wrap="square" tIns="34275">
            <a:normAutofit fontScale="92500"/>
          </a:bodyPr>
          <a:lstStyle/>
          <a:p>
            <a:pPr indent="-88106" lvl="0" marL="63500" rtl="0" algn="l">
              <a:lnSpc>
                <a:spcPct val="90000"/>
              </a:lnSpc>
              <a:spcBef>
                <a:spcPts val="0"/>
              </a:spcBef>
              <a:spcAft>
                <a:spcPts val="0"/>
              </a:spcAft>
              <a:buSzPct val="100000"/>
              <a:buChar char=" "/>
            </a:pPr>
            <a:r>
              <a:rPr lang="en-GB"/>
              <a:t>Our motivation in choosing this data-set for further analysis was due to problems that we hope we can answer: </a:t>
            </a:r>
            <a:endParaRPr/>
          </a:p>
          <a:p>
            <a:pPr indent="-146685" lvl="1" marL="292100" rtl="0" algn="l">
              <a:lnSpc>
                <a:spcPct val="90000"/>
              </a:lnSpc>
              <a:spcBef>
                <a:spcPts val="300"/>
              </a:spcBef>
              <a:spcAft>
                <a:spcPts val="0"/>
              </a:spcAft>
              <a:buSzPct val="100000"/>
              <a:buFont typeface="Calibri"/>
              <a:buAutoNum type="arabicPeriod"/>
            </a:pPr>
            <a:r>
              <a:rPr lang="en-GB" sz="1200"/>
              <a:t>Does various predicting factors which has been chosen initially really affect the Life expectancy?</a:t>
            </a:r>
            <a:endParaRPr/>
          </a:p>
          <a:p>
            <a:pPr indent="-146685" lvl="1" marL="292100" rtl="0" algn="l">
              <a:lnSpc>
                <a:spcPct val="90000"/>
              </a:lnSpc>
              <a:spcBef>
                <a:spcPts val="500"/>
              </a:spcBef>
              <a:spcAft>
                <a:spcPts val="0"/>
              </a:spcAft>
              <a:buSzPct val="100000"/>
              <a:buFont typeface="Calibri"/>
              <a:buAutoNum type="arabicPeriod"/>
            </a:pPr>
            <a:r>
              <a:rPr lang="en-GB" sz="1200"/>
              <a:t>What are the predicting variables actually affecting the life expectancy?</a:t>
            </a:r>
            <a:endParaRPr/>
          </a:p>
          <a:p>
            <a:pPr indent="-146685" lvl="1" marL="292100" rtl="0" algn="l">
              <a:lnSpc>
                <a:spcPct val="90000"/>
              </a:lnSpc>
              <a:spcBef>
                <a:spcPts val="500"/>
              </a:spcBef>
              <a:spcAft>
                <a:spcPts val="0"/>
              </a:spcAft>
              <a:buSzPct val="100000"/>
              <a:buFont typeface="Calibri"/>
              <a:buAutoNum type="arabicPeriod"/>
            </a:pPr>
            <a:r>
              <a:rPr lang="en-GB" sz="1200"/>
              <a:t>Should a country having a lower life expectancy value(&lt;65) increase its healthcare expenditure in order to improve its average lifespan? How does Infant and Adult mortality rates affect life expectancy?</a:t>
            </a:r>
            <a:endParaRPr/>
          </a:p>
          <a:p>
            <a:pPr indent="-146685" lvl="1" marL="292100" rtl="0" algn="l">
              <a:lnSpc>
                <a:spcPct val="90000"/>
              </a:lnSpc>
              <a:spcBef>
                <a:spcPts val="500"/>
              </a:spcBef>
              <a:spcAft>
                <a:spcPts val="0"/>
              </a:spcAft>
              <a:buSzPct val="100000"/>
              <a:buFont typeface="Calibri"/>
              <a:buAutoNum type="arabicPeriod"/>
            </a:pPr>
            <a:r>
              <a:rPr lang="en-GB" sz="1200"/>
              <a:t>Does Life Expectancy has positive or negative correlation with eating habits, lifestyle, exercise, smoking, drinking alcohol etc.</a:t>
            </a:r>
            <a:endParaRPr/>
          </a:p>
          <a:p>
            <a:pPr indent="-146685" lvl="1" marL="292100" rtl="0" algn="l">
              <a:lnSpc>
                <a:spcPct val="90000"/>
              </a:lnSpc>
              <a:spcBef>
                <a:spcPts val="500"/>
              </a:spcBef>
              <a:spcAft>
                <a:spcPts val="0"/>
              </a:spcAft>
              <a:buSzPct val="100000"/>
              <a:buFont typeface="Calibri"/>
              <a:buAutoNum type="arabicPeriod"/>
            </a:pPr>
            <a:r>
              <a:rPr lang="en-GB" sz="1200"/>
              <a:t>What is the impact of schooling on the lifespan of humans?</a:t>
            </a:r>
            <a:endParaRPr/>
          </a:p>
          <a:p>
            <a:pPr indent="-146685" lvl="1" marL="292100" rtl="0" algn="l">
              <a:lnSpc>
                <a:spcPct val="90000"/>
              </a:lnSpc>
              <a:spcBef>
                <a:spcPts val="500"/>
              </a:spcBef>
              <a:spcAft>
                <a:spcPts val="0"/>
              </a:spcAft>
              <a:buSzPct val="100000"/>
              <a:buFont typeface="Calibri"/>
              <a:buAutoNum type="arabicPeriod"/>
            </a:pPr>
            <a:r>
              <a:rPr lang="en-GB" sz="1200"/>
              <a:t>Does Life Expectancy have positive or negative relationship with drinking alcohol?</a:t>
            </a:r>
            <a:endParaRPr/>
          </a:p>
          <a:p>
            <a:pPr indent="-146685" lvl="1" marL="292100" rtl="0" algn="l">
              <a:lnSpc>
                <a:spcPct val="90000"/>
              </a:lnSpc>
              <a:spcBef>
                <a:spcPts val="500"/>
              </a:spcBef>
              <a:spcAft>
                <a:spcPts val="0"/>
              </a:spcAft>
              <a:buSzPct val="100000"/>
              <a:buFont typeface="Calibri"/>
              <a:buAutoNum type="arabicPeriod"/>
            </a:pPr>
            <a:r>
              <a:rPr lang="en-GB" sz="1200"/>
              <a:t>Do densely populated countries tend to have lower life expectancy?</a:t>
            </a:r>
            <a:endParaRPr/>
          </a:p>
          <a:p>
            <a:pPr indent="-146685" lvl="1" marL="292100" rtl="0" algn="l">
              <a:lnSpc>
                <a:spcPct val="90000"/>
              </a:lnSpc>
              <a:spcBef>
                <a:spcPts val="500"/>
              </a:spcBef>
              <a:spcAft>
                <a:spcPts val="0"/>
              </a:spcAft>
              <a:buSzPct val="100000"/>
              <a:buFont typeface="Calibri"/>
              <a:buAutoNum type="arabicPeriod"/>
            </a:pPr>
            <a:r>
              <a:rPr lang="en-GB" sz="1200"/>
              <a:t>What is the impact of Immunization coverage on life Expectancy?</a:t>
            </a:r>
            <a:endParaRPr/>
          </a:p>
          <a:p>
            <a:pPr indent="-146685" lvl="1" marL="292100" rtl="0" algn="l">
              <a:lnSpc>
                <a:spcPct val="90000"/>
              </a:lnSpc>
              <a:spcBef>
                <a:spcPts val="500"/>
              </a:spcBef>
              <a:spcAft>
                <a:spcPts val="0"/>
              </a:spcAft>
              <a:buSzPct val="100000"/>
              <a:buFont typeface="Calibri"/>
              <a:buAutoNum type="arabicPeriod"/>
            </a:pPr>
            <a:r>
              <a:rPr lang="en-GB" sz="1200"/>
              <a:t>Do the sample gives enough evidence to say that Developed countries have more average life expectancy than Developing countries?</a:t>
            </a:r>
            <a:endParaRPr/>
          </a:p>
          <a:p>
            <a:pPr indent="-146685" lvl="1" marL="292100" rtl="0" algn="l">
              <a:lnSpc>
                <a:spcPct val="90000"/>
              </a:lnSpc>
              <a:spcBef>
                <a:spcPts val="500"/>
              </a:spcBef>
              <a:spcAft>
                <a:spcPts val="0"/>
              </a:spcAft>
              <a:buSzPct val="100000"/>
              <a:buFont typeface="Calibri"/>
              <a:buAutoNum type="arabicPeriod"/>
            </a:pPr>
            <a:r>
              <a:rPr lang="en-GB" sz="1200"/>
              <a:t>Do the countries that spend a higher proportion of their resources on human development have a higher life expectancy?</a:t>
            </a:r>
            <a:endParaRPr/>
          </a:p>
          <a:p>
            <a:pPr indent="-146685" lvl="1" marL="292100" rtl="0" algn="l">
              <a:lnSpc>
                <a:spcPct val="90000"/>
              </a:lnSpc>
              <a:spcBef>
                <a:spcPts val="500"/>
              </a:spcBef>
              <a:spcAft>
                <a:spcPts val="0"/>
              </a:spcAft>
              <a:buSzPct val="100000"/>
              <a:buFont typeface="Calibri"/>
              <a:buAutoNum type="arabicPeriod"/>
            </a:pPr>
            <a:r>
              <a:rPr lang="en-GB" sz="1200"/>
              <a:t>What is the most frequent range of life expectancy?</a:t>
            </a:r>
            <a:endParaRPr/>
          </a:p>
          <a:p>
            <a:pPr indent="0" lvl="0" marL="63500" rtl="0" algn="l">
              <a:lnSpc>
                <a:spcPct val="90000"/>
              </a:lnSpc>
              <a:spcBef>
                <a:spcPts val="1200"/>
              </a:spcBef>
              <a:spcAft>
                <a:spcPts val="0"/>
              </a:spcAft>
              <a:buSzPct val="1000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4"/>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GB"/>
              <a:t>Categorical Variables to Life Expectancy Comparison</a:t>
            </a:r>
            <a:endParaRPr/>
          </a:p>
        </p:txBody>
      </p:sp>
      <p:sp>
        <p:nvSpPr>
          <p:cNvPr id="288" name="Google Shape;288;p44"/>
          <p:cNvSpPr txBox="1"/>
          <p:nvPr>
            <p:ph idx="1" type="body"/>
          </p:nvPr>
        </p:nvSpPr>
        <p:spPr>
          <a:xfrm>
            <a:off x="822950" y="1384350"/>
            <a:ext cx="7652700" cy="3113700"/>
          </a:xfrm>
          <a:prstGeom prst="rect">
            <a:avLst/>
          </a:prstGeom>
          <a:noFill/>
          <a:ln>
            <a:noFill/>
          </a:ln>
        </p:spPr>
        <p:txBody>
          <a:bodyPr anchorCtr="0" anchor="t" bIns="34275" lIns="0" spcFirstLastPara="1" rIns="0" wrap="square" tIns="34275">
            <a:normAutofit/>
          </a:bodyPr>
          <a:lstStyle/>
          <a:p>
            <a:pPr indent="-88900" lvl="0" marL="63500" rtl="0" algn="l">
              <a:lnSpc>
                <a:spcPct val="90000"/>
              </a:lnSpc>
              <a:spcBef>
                <a:spcPts val="0"/>
              </a:spcBef>
              <a:spcAft>
                <a:spcPts val="0"/>
              </a:spcAft>
              <a:buSzPts val="1400"/>
              <a:buChar char=" "/>
            </a:pPr>
            <a:r>
              <a:rPr lang="en-GB" sz="1400"/>
              <a:t>We divide the dataset into developing countries and developed countries and for each country we compute the mean of the Life Expectancy values obtained through the years.</a:t>
            </a:r>
            <a:endParaRPr sz="1400"/>
          </a:p>
          <a:p>
            <a:pPr indent="-88900" lvl="0" marL="63500" rtl="0" algn="l">
              <a:lnSpc>
                <a:spcPct val="90000"/>
              </a:lnSpc>
              <a:spcBef>
                <a:spcPts val="1100"/>
              </a:spcBef>
              <a:spcAft>
                <a:spcPts val="0"/>
              </a:spcAft>
              <a:buSzPts val="1400"/>
              <a:buChar char=" "/>
            </a:pPr>
            <a:r>
              <a:rPr lang="en-GB" sz="1400"/>
              <a:t>First we want to check if the variance of the developed countries is the same as the variance of the developing countries, for this we will use a F-test. </a:t>
            </a:r>
            <a:endParaRPr sz="1400"/>
          </a:p>
          <a:p>
            <a:pPr indent="-88900" lvl="0" marL="63500" rtl="0" algn="l">
              <a:lnSpc>
                <a:spcPct val="90000"/>
              </a:lnSpc>
              <a:spcBef>
                <a:spcPts val="1100"/>
              </a:spcBef>
              <a:spcAft>
                <a:spcPts val="0"/>
              </a:spcAft>
              <a:buSzPts val="1400"/>
              <a:buChar char=" "/>
            </a:pPr>
            <a:r>
              <a:rPr lang="en-GB" sz="1400"/>
              <a:t>Then we are going to see if the developed countries have a higher average life expectancy than Developing countries, for this we are going to use a two sample t-test.</a:t>
            </a:r>
            <a:endParaRPr sz="1400"/>
          </a:p>
          <a:p>
            <a:pPr indent="0" lvl="0" marL="63500" rtl="0" algn="l">
              <a:lnSpc>
                <a:spcPct val="90000"/>
              </a:lnSpc>
              <a:spcBef>
                <a:spcPts val="1100"/>
              </a:spcBef>
              <a:spcAft>
                <a:spcPts val="0"/>
              </a:spcAft>
              <a:buSzPts val="1500"/>
              <a:buNone/>
            </a:pPr>
            <a:r>
              <a:t/>
            </a:r>
            <a:endParaRPr sz="1400"/>
          </a:p>
        </p:txBody>
      </p:sp>
      <p:pic>
        <p:nvPicPr>
          <p:cNvPr id="289" name="Google Shape;289;p44"/>
          <p:cNvPicPr preferRelativeResize="0"/>
          <p:nvPr/>
        </p:nvPicPr>
        <p:blipFill rotWithShape="1">
          <a:blip r:embed="rId3">
            <a:alphaModFix/>
          </a:blip>
          <a:srcRect b="0" l="0" r="0" t="0"/>
          <a:stretch/>
        </p:blipFill>
        <p:spPr>
          <a:xfrm>
            <a:off x="938800" y="2948575"/>
            <a:ext cx="3633200" cy="1718925"/>
          </a:xfrm>
          <a:prstGeom prst="rect">
            <a:avLst/>
          </a:prstGeom>
          <a:noFill/>
          <a:ln>
            <a:noFill/>
          </a:ln>
        </p:spPr>
      </p:pic>
      <p:pic>
        <p:nvPicPr>
          <p:cNvPr id="290" name="Google Shape;290;p44"/>
          <p:cNvPicPr preferRelativeResize="0"/>
          <p:nvPr/>
        </p:nvPicPr>
        <p:blipFill rotWithShape="1">
          <a:blip r:embed="rId4">
            <a:alphaModFix/>
          </a:blip>
          <a:srcRect b="0" l="0" r="0" t="0"/>
          <a:stretch/>
        </p:blipFill>
        <p:spPr>
          <a:xfrm>
            <a:off x="4625000" y="2948575"/>
            <a:ext cx="3850650" cy="17189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5"/>
          <p:cNvSpPr txBox="1"/>
          <p:nvPr>
            <p:ph type="title"/>
          </p:nvPr>
        </p:nvSpPr>
        <p:spPr>
          <a:xfrm>
            <a:off x="290875" y="788825"/>
            <a:ext cx="2538600" cy="2359800"/>
          </a:xfrm>
          <a:prstGeom prst="rect">
            <a:avLst/>
          </a:prstGeom>
          <a:noFill/>
          <a:ln>
            <a:noFill/>
          </a:ln>
        </p:spPr>
        <p:txBody>
          <a:bodyPr anchorCtr="0" anchor="b" bIns="34275" lIns="68575" spcFirstLastPara="1" rIns="68575" wrap="square" tIns="34275">
            <a:noAutofit/>
          </a:bodyPr>
          <a:lstStyle/>
          <a:p>
            <a:pPr indent="0" lvl="0" marL="0" rtl="0" algn="just">
              <a:lnSpc>
                <a:spcPct val="85000"/>
              </a:lnSpc>
              <a:spcBef>
                <a:spcPts val="0"/>
              </a:spcBef>
              <a:spcAft>
                <a:spcPts val="0"/>
              </a:spcAft>
              <a:buClr>
                <a:srgbClr val="3F3F3F"/>
              </a:buClr>
              <a:buSzPts val="3600"/>
              <a:buFont typeface="Calibri"/>
              <a:buNone/>
            </a:pPr>
            <a:r>
              <a:rPr b="1" lang="en-GB" sz="3500"/>
              <a:t>Status Variable Compared to other Continuous Variables</a:t>
            </a:r>
            <a:endParaRPr b="1" sz="3500"/>
          </a:p>
        </p:txBody>
      </p:sp>
      <p:sp>
        <p:nvSpPr>
          <p:cNvPr id="296" name="Google Shape;296;p45"/>
          <p:cNvSpPr txBox="1"/>
          <p:nvPr>
            <p:ph idx="1" type="body"/>
          </p:nvPr>
        </p:nvSpPr>
        <p:spPr>
          <a:xfrm>
            <a:off x="3150850" y="476075"/>
            <a:ext cx="5563800" cy="648000"/>
          </a:xfrm>
          <a:prstGeom prst="rect">
            <a:avLst/>
          </a:prstGeom>
          <a:noFill/>
          <a:ln>
            <a:noFill/>
          </a:ln>
        </p:spPr>
        <p:txBody>
          <a:bodyPr anchorCtr="0" anchor="t" bIns="34275" lIns="0" spcFirstLastPara="1" rIns="0" wrap="square" tIns="34275">
            <a:normAutofit lnSpcReduction="10000"/>
          </a:bodyPr>
          <a:lstStyle/>
          <a:p>
            <a:pPr indent="-95250" lvl="0" marL="63500" rtl="0" algn="l">
              <a:lnSpc>
                <a:spcPct val="90000"/>
              </a:lnSpc>
              <a:spcBef>
                <a:spcPts val="0"/>
              </a:spcBef>
              <a:spcAft>
                <a:spcPts val="0"/>
              </a:spcAft>
              <a:buSzPts val="1500"/>
              <a:buChar char=" "/>
            </a:pPr>
            <a:r>
              <a:rPr b="1" lang="en-GB"/>
              <a:t>Since the status variable only contains two different values, it is likely best to compare a number of descriptive statistics for those two values with respect to all the other continuous variables.</a:t>
            </a:r>
            <a:endParaRPr b="1"/>
          </a:p>
        </p:txBody>
      </p:sp>
      <p:graphicFrame>
        <p:nvGraphicFramePr>
          <p:cNvPr id="297" name="Google Shape;297;p45"/>
          <p:cNvGraphicFramePr/>
          <p:nvPr/>
        </p:nvGraphicFramePr>
        <p:xfrm>
          <a:off x="6169338" y="1137135"/>
          <a:ext cx="3000000" cy="3000000"/>
        </p:xfrm>
        <a:graphic>
          <a:graphicData uri="http://schemas.openxmlformats.org/drawingml/2006/table">
            <a:tbl>
              <a:tblPr>
                <a:noFill/>
                <a:tableStyleId>{10AF4186-2568-4319-845B-531A38D0615E}</a:tableStyleId>
              </a:tblPr>
              <a:tblGrid>
                <a:gridCol w="1652250"/>
                <a:gridCol w="1096075"/>
              </a:tblGrid>
              <a:tr h="332200">
                <a:tc>
                  <a:txBody>
                    <a:bodyPr/>
                    <a:lstStyle/>
                    <a:p>
                      <a:pPr indent="0" lvl="0" marL="0" rtl="0" algn="l">
                        <a:spcBef>
                          <a:spcPts val="0"/>
                        </a:spcBef>
                        <a:spcAft>
                          <a:spcPts val="0"/>
                        </a:spcAft>
                        <a:buNone/>
                      </a:pPr>
                      <a:r>
                        <a:rPr b="1" lang="en-GB" sz="1000"/>
                        <a:t>Variable</a:t>
                      </a:r>
                      <a:endParaRPr b="1" sz="1000"/>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GB" sz="1000"/>
                        <a:t>P-value</a:t>
                      </a:r>
                      <a:endParaRPr b="1" sz="1000"/>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r>
              <a:tr h="332200">
                <a:tc>
                  <a:txBody>
                    <a:bodyPr/>
                    <a:lstStyle/>
                    <a:p>
                      <a:pPr indent="0" lvl="0" marL="0" rtl="0" algn="l">
                        <a:lnSpc>
                          <a:spcPct val="115000"/>
                        </a:lnSpc>
                        <a:spcBef>
                          <a:spcPts val="0"/>
                        </a:spcBef>
                        <a:spcAft>
                          <a:spcPts val="0"/>
                        </a:spcAft>
                        <a:buNone/>
                      </a:pPr>
                      <a:r>
                        <a:rPr b="1" lang="en-GB" sz="1000">
                          <a:solidFill>
                            <a:schemeClr val="dk1"/>
                          </a:solidFill>
                          <a:latin typeface="Calibri"/>
                          <a:ea typeface="Calibri"/>
                          <a:cs typeface="Calibri"/>
                          <a:sym typeface="Calibri"/>
                        </a:rPr>
                        <a:t>Life Expectancy</a:t>
                      </a:r>
                      <a:endParaRPr b="1" sz="1000"/>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b="1" lang="en-GB" sz="1000">
                          <a:solidFill>
                            <a:schemeClr val="dk1"/>
                          </a:solidFill>
                          <a:latin typeface="Calibri"/>
                          <a:ea typeface="Calibri"/>
                          <a:cs typeface="Calibri"/>
                          <a:sym typeface="Calibri"/>
                        </a:rPr>
                        <a:t>4.45e-312</a:t>
                      </a:r>
                      <a:endParaRPr b="1" sz="1000"/>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r>
              <a:tr h="332200">
                <a:tc>
                  <a:txBody>
                    <a:bodyPr/>
                    <a:lstStyle/>
                    <a:p>
                      <a:pPr indent="0" lvl="0" marL="0" rtl="0" algn="l">
                        <a:lnSpc>
                          <a:spcPct val="115000"/>
                        </a:lnSpc>
                        <a:spcBef>
                          <a:spcPts val="0"/>
                        </a:spcBef>
                        <a:spcAft>
                          <a:spcPts val="0"/>
                        </a:spcAft>
                        <a:buNone/>
                      </a:pPr>
                      <a:r>
                        <a:rPr b="1" lang="en-GB" sz="1000">
                          <a:solidFill>
                            <a:schemeClr val="dk1"/>
                          </a:solidFill>
                          <a:latin typeface="Calibri"/>
                          <a:ea typeface="Calibri"/>
                          <a:cs typeface="Calibri"/>
                          <a:sym typeface="Calibri"/>
                        </a:rPr>
                        <a:t>Adult Mortality</a:t>
                      </a:r>
                      <a:endParaRPr b="1" sz="1000"/>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b="1" lang="en-GB" sz="1000">
                          <a:solidFill>
                            <a:schemeClr val="dk1"/>
                          </a:solidFill>
                          <a:latin typeface="Calibri"/>
                          <a:ea typeface="Calibri"/>
                          <a:cs typeface="Calibri"/>
                          <a:sym typeface="Calibri"/>
                        </a:rPr>
                        <a:t>1.53e-166</a:t>
                      </a:r>
                      <a:endParaRPr b="1" sz="1000"/>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r>
              <a:tr h="332200">
                <a:tc>
                  <a:txBody>
                    <a:bodyPr/>
                    <a:lstStyle/>
                    <a:p>
                      <a:pPr indent="0" lvl="0" marL="0" rtl="0" algn="l">
                        <a:lnSpc>
                          <a:spcPct val="115000"/>
                        </a:lnSpc>
                        <a:spcBef>
                          <a:spcPts val="0"/>
                        </a:spcBef>
                        <a:spcAft>
                          <a:spcPts val="0"/>
                        </a:spcAft>
                        <a:buNone/>
                      </a:pPr>
                      <a:r>
                        <a:rPr b="1" lang="en-GB" sz="1000">
                          <a:solidFill>
                            <a:schemeClr val="dk1"/>
                          </a:solidFill>
                          <a:latin typeface="Calibri"/>
                          <a:ea typeface="Calibri"/>
                          <a:cs typeface="Calibri"/>
                          <a:sym typeface="Calibri"/>
                        </a:rPr>
                        <a:t>Infant deaths</a:t>
                      </a:r>
                      <a:endParaRPr b="1" sz="1000"/>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b="1" lang="en-GB" sz="1000">
                          <a:solidFill>
                            <a:schemeClr val="dk1"/>
                          </a:solidFill>
                          <a:latin typeface="Calibri"/>
                          <a:ea typeface="Calibri"/>
                          <a:cs typeface="Calibri"/>
                          <a:sym typeface="Calibri"/>
                        </a:rPr>
                        <a:t>5.29e-37</a:t>
                      </a:r>
                      <a:endParaRPr b="1" sz="1000"/>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r>
              <a:tr h="332200">
                <a:tc>
                  <a:txBody>
                    <a:bodyPr/>
                    <a:lstStyle/>
                    <a:p>
                      <a:pPr indent="0" lvl="0" marL="0" rtl="0" algn="l">
                        <a:spcBef>
                          <a:spcPts val="0"/>
                        </a:spcBef>
                        <a:spcAft>
                          <a:spcPts val="0"/>
                        </a:spcAft>
                        <a:buNone/>
                      </a:pPr>
                      <a:r>
                        <a:rPr b="1" lang="en-GB" sz="1000">
                          <a:solidFill>
                            <a:schemeClr val="dk1"/>
                          </a:solidFill>
                          <a:latin typeface="Calibri"/>
                          <a:ea typeface="Calibri"/>
                          <a:cs typeface="Calibri"/>
                          <a:sym typeface="Calibri"/>
                        </a:rPr>
                        <a:t>Alcohol</a:t>
                      </a:r>
                      <a:endParaRPr b="1" sz="1000"/>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b="1" lang="en-GB" sz="1000">
                          <a:solidFill>
                            <a:schemeClr val="dk1"/>
                          </a:solidFill>
                          <a:latin typeface="Calibri"/>
                          <a:ea typeface="Calibri"/>
                          <a:cs typeface="Calibri"/>
                          <a:sym typeface="Calibri"/>
                        </a:rPr>
                        <a:t>3.70e-198</a:t>
                      </a:r>
                      <a:endParaRPr b="1" sz="1000"/>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r>
              <a:tr h="332200">
                <a:tc>
                  <a:txBody>
                    <a:bodyPr/>
                    <a:lstStyle/>
                    <a:p>
                      <a:pPr indent="0" lvl="0" marL="0" rtl="0" algn="l">
                        <a:lnSpc>
                          <a:spcPct val="115000"/>
                        </a:lnSpc>
                        <a:spcBef>
                          <a:spcPts val="0"/>
                        </a:spcBef>
                        <a:spcAft>
                          <a:spcPts val="0"/>
                        </a:spcAft>
                        <a:buNone/>
                      </a:pPr>
                      <a:r>
                        <a:rPr b="1" lang="en-GB" sz="1000">
                          <a:solidFill>
                            <a:schemeClr val="dk1"/>
                          </a:solidFill>
                          <a:latin typeface="Calibri"/>
                          <a:ea typeface="Calibri"/>
                          <a:cs typeface="Calibri"/>
                          <a:sym typeface="Calibri"/>
                        </a:rPr>
                        <a:t>Percentage Expenditure</a:t>
                      </a:r>
                      <a:endParaRPr b="1" sz="1000"/>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b="1" lang="en-GB" sz="1000">
                          <a:solidFill>
                            <a:schemeClr val="dk1"/>
                          </a:solidFill>
                          <a:latin typeface="Calibri"/>
                          <a:ea typeface="Calibri"/>
                          <a:cs typeface="Calibri"/>
                          <a:sym typeface="Calibri"/>
                        </a:rPr>
                        <a:t>8.46e-38</a:t>
                      </a:r>
                      <a:endParaRPr b="1" sz="1000"/>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r>
              <a:tr h="332200">
                <a:tc>
                  <a:txBody>
                    <a:bodyPr/>
                    <a:lstStyle/>
                    <a:p>
                      <a:pPr indent="0" lvl="0" marL="0" rtl="0" algn="l">
                        <a:lnSpc>
                          <a:spcPct val="115000"/>
                        </a:lnSpc>
                        <a:spcBef>
                          <a:spcPts val="0"/>
                        </a:spcBef>
                        <a:spcAft>
                          <a:spcPts val="0"/>
                        </a:spcAft>
                        <a:buNone/>
                      </a:pPr>
                      <a:r>
                        <a:rPr b="1" lang="en-GB" sz="1000">
                          <a:solidFill>
                            <a:schemeClr val="dk1"/>
                          </a:solidFill>
                          <a:latin typeface="Calibri"/>
                          <a:ea typeface="Calibri"/>
                          <a:cs typeface="Calibri"/>
                          <a:sym typeface="Calibri"/>
                        </a:rPr>
                        <a:t>Measles</a:t>
                      </a:r>
                      <a:endParaRPr b="1" sz="1000"/>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b="1" lang="en-GB" sz="1000">
                          <a:solidFill>
                            <a:schemeClr val="dk1"/>
                          </a:solidFill>
                          <a:latin typeface="Calibri"/>
                          <a:ea typeface="Calibri"/>
                          <a:cs typeface="Calibri"/>
                          <a:sym typeface="Calibri"/>
                        </a:rPr>
                        <a:t>2.22e-16</a:t>
                      </a:r>
                      <a:endParaRPr b="1" sz="1000"/>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r>
              <a:tr h="332200">
                <a:tc>
                  <a:txBody>
                    <a:bodyPr/>
                    <a:lstStyle/>
                    <a:p>
                      <a:pPr indent="0" lvl="0" marL="0" rtl="0" algn="l">
                        <a:lnSpc>
                          <a:spcPct val="115000"/>
                        </a:lnSpc>
                        <a:spcBef>
                          <a:spcPts val="0"/>
                        </a:spcBef>
                        <a:spcAft>
                          <a:spcPts val="0"/>
                        </a:spcAft>
                        <a:buNone/>
                      </a:pPr>
                      <a:r>
                        <a:rPr b="1" lang="en-GB" sz="1000">
                          <a:solidFill>
                            <a:schemeClr val="dk1"/>
                          </a:solidFill>
                          <a:latin typeface="Calibri"/>
                          <a:ea typeface="Calibri"/>
                          <a:cs typeface="Calibri"/>
                          <a:sym typeface="Calibri"/>
                        </a:rPr>
                        <a:t>Under Five Deaths</a:t>
                      </a:r>
                      <a:endParaRPr b="1" sz="1000"/>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b="1" lang="en-GB" sz="1000">
                          <a:solidFill>
                            <a:schemeClr val="dk1"/>
                          </a:solidFill>
                          <a:latin typeface="Calibri"/>
                          <a:ea typeface="Calibri"/>
                          <a:cs typeface="Calibri"/>
                          <a:sym typeface="Calibri"/>
                        </a:rPr>
                        <a:t>1.17e-38</a:t>
                      </a:r>
                      <a:endParaRPr b="1" sz="1000"/>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r>
              <a:tr h="332200">
                <a:tc>
                  <a:txBody>
                    <a:bodyPr/>
                    <a:lstStyle/>
                    <a:p>
                      <a:pPr indent="0" lvl="0" marL="0" rtl="0" algn="l">
                        <a:lnSpc>
                          <a:spcPct val="115000"/>
                        </a:lnSpc>
                        <a:spcBef>
                          <a:spcPts val="0"/>
                        </a:spcBef>
                        <a:spcAft>
                          <a:spcPts val="0"/>
                        </a:spcAft>
                        <a:buNone/>
                      </a:pPr>
                      <a:r>
                        <a:rPr b="1" lang="en-GB" sz="1000">
                          <a:solidFill>
                            <a:schemeClr val="dk1"/>
                          </a:solidFill>
                          <a:latin typeface="Calibri"/>
                          <a:ea typeface="Calibri"/>
                          <a:cs typeface="Calibri"/>
                          <a:sym typeface="Calibri"/>
                        </a:rPr>
                        <a:t>Hepatitis B</a:t>
                      </a:r>
                      <a:endParaRPr b="1" sz="1000"/>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b="1" lang="en-GB" sz="1000">
                          <a:solidFill>
                            <a:schemeClr val="dk1"/>
                          </a:solidFill>
                          <a:latin typeface="Calibri"/>
                          <a:ea typeface="Calibri"/>
                          <a:cs typeface="Calibri"/>
                          <a:sym typeface="Calibri"/>
                        </a:rPr>
                        <a:t>6.64e-17</a:t>
                      </a:r>
                      <a:endParaRPr b="1" sz="1000"/>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r>
              <a:tr h="332200">
                <a:tc>
                  <a:txBody>
                    <a:bodyPr/>
                    <a:lstStyle/>
                    <a:p>
                      <a:pPr indent="0" lvl="0" marL="0" rtl="0" algn="l">
                        <a:lnSpc>
                          <a:spcPct val="115000"/>
                        </a:lnSpc>
                        <a:spcBef>
                          <a:spcPts val="0"/>
                        </a:spcBef>
                        <a:spcAft>
                          <a:spcPts val="0"/>
                        </a:spcAft>
                        <a:buNone/>
                      </a:pPr>
                      <a:r>
                        <a:rPr b="1" lang="en-GB" sz="1000">
                          <a:solidFill>
                            <a:schemeClr val="dk1"/>
                          </a:solidFill>
                          <a:latin typeface="Calibri"/>
                          <a:ea typeface="Calibri"/>
                          <a:cs typeface="Calibri"/>
                          <a:sym typeface="Calibri"/>
                        </a:rPr>
                        <a:t>HIV/AIDS</a:t>
                      </a:r>
                      <a:endParaRPr b="1" sz="1000"/>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b="1" lang="en-GB" sz="1000">
                          <a:solidFill>
                            <a:schemeClr val="dk1"/>
                          </a:solidFill>
                          <a:latin typeface="Calibri"/>
                          <a:ea typeface="Calibri"/>
                          <a:cs typeface="Calibri"/>
                          <a:sym typeface="Calibri"/>
                        </a:rPr>
                        <a:t>2.78e-60</a:t>
                      </a:r>
                      <a:endParaRPr b="1" sz="1000"/>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r>
              <a:tr h="332200">
                <a:tc>
                  <a:txBody>
                    <a:bodyPr/>
                    <a:lstStyle/>
                    <a:p>
                      <a:pPr indent="0" lvl="0" marL="0" rtl="0" algn="l">
                        <a:lnSpc>
                          <a:spcPct val="115000"/>
                        </a:lnSpc>
                        <a:spcBef>
                          <a:spcPts val="0"/>
                        </a:spcBef>
                        <a:spcAft>
                          <a:spcPts val="0"/>
                        </a:spcAft>
                        <a:buNone/>
                      </a:pPr>
                      <a:r>
                        <a:rPr b="1" lang="en-GB" sz="1000">
                          <a:solidFill>
                            <a:schemeClr val="dk1"/>
                          </a:solidFill>
                          <a:latin typeface="Calibri"/>
                          <a:ea typeface="Calibri"/>
                          <a:cs typeface="Calibri"/>
                          <a:sym typeface="Calibri"/>
                        </a:rPr>
                        <a:t>BMI</a:t>
                      </a:r>
                      <a:endParaRPr b="1" sz="1000">
                        <a:solidFill>
                          <a:schemeClr val="dk1"/>
                        </a:solidFill>
                        <a:latin typeface="Calibri"/>
                        <a:ea typeface="Calibri"/>
                        <a:cs typeface="Calibri"/>
                        <a:sym typeface="Calibri"/>
                      </a:endParaRPr>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b="1" lang="en-GB" sz="1000">
                          <a:solidFill>
                            <a:schemeClr val="dk1"/>
                          </a:solidFill>
                          <a:latin typeface="Calibri"/>
                          <a:ea typeface="Calibri"/>
                          <a:cs typeface="Calibri"/>
                          <a:sym typeface="Calibri"/>
                        </a:rPr>
                        <a:t>1.54e-65</a:t>
                      </a:r>
                      <a:endParaRPr b="1" sz="1000">
                        <a:solidFill>
                          <a:schemeClr val="dk1"/>
                        </a:solidFill>
                        <a:latin typeface="Calibri"/>
                        <a:ea typeface="Calibri"/>
                        <a:cs typeface="Calibri"/>
                        <a:sym typeface="Calibri"/>
                      </a:endParaRPr>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r>
            </a:tbl>
          </a:graphicData>
        </a:graphic>
      </p:graphicFrame>
      <p:graphicFrame>
        <p:nvGraphicFramePr>
          <p:cNvPr id="298" name="Google Shape;298;p45"/>
          <p:cNvGraphicFramePr/>
          <p:nvPr/>
        </p:nvGraphicFramePr>
        <p:xfrm>
          <a:off x="3150850" y="1137192"/>
          <a:ext cx="3000000" cy="3000000"/>
        </p:xfrm>
        <a:graphic>
          <a:graphicData uri="http://schemas.openxmlformats.org/drawingml/2006/table">
            <a:tbl>
              <a:tblPr>
                <a:noFill/>
                <a:tableStyleId>{10AF4186-2568-4319-845B-531A38D0615E}</a:tableStyleId>
              </a:tblPr>
              <a:tblGrid>
                <a:gridCol w="1583325"/>
                <a:gridCol w="1330450"/>
              </a:tblGrid>
              <a:tr h="350450">
                <a:tc>
                  <a:txBody>
                    <a:bodyPr/>
                    <a:lstStyle/>
                    <a:p>
                      <a:pPr indent="0" lvl="0" marL="0" rtl="0" algn="l">
                        <a:spcBef>
                          <a:spcPts val="0"/>
                        </a:spcBef>
                        <a:spcAft>
                          <a:spcPts val="0"/>
                        </a:spcAft>
                        <a:buNone/>
                      </a:pPr>
                      <a:r>
                        <a:rPr b="1" lang="en-GB" sz="1000"/>
                        <a:t>Variable</a:t>
                      </a:r>
                      <a:endParaRPr b="1" sz="1000"/>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GB" sz="1000"/>
                        <a:t>P-value</a:t>
                      </a:r>
                      <a:endParaRPr b="1" sz="1000"/>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r>
              <a:tr h="350450">
                <a:tc>
                  <a:txBody>
                    <a:bodyPr/>
                    <a:lstStyle/>
                    <a:p>
                      <a:pPr indent="0" lvl="0" marL="0" rtl="0" algn="l">
                        <a:lnSpc>
                          <a:spcPct val="115000"/>
                        </a:lnSpc>
                        <a:spcBef>
                          <a:spcPts val="0"/>
                        </a:spcBef>
                        <a:spcAft>
                          <a:spcPts val="0"/>
                        </a:spcAft>
                        <a:buNone/>
                      </a:pPr>
                      <a:r>
                        <a:rPr b="1" lang="en-GB" sz="1000">
                          <a:solidFill>
                            <a:schemeClr val="dk1"/>
                          </a:solidFill>
                          <a:latin typeface="Calibri"/>
                          <a:ea typeface="Calibri"/>
                          <a:cs typeface="Calibri"/>
                          <a:sym typeface="Calibri"/>
                        </a:rPr>
                        <a:t>Polio</a:t>
                      </a:r>
                      <a:endParaRPr b="1" sz="1000"/>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b="1" lang="en-GB" sz="1000">
                          <a:solidFill>
                            <a:schemeClr val="dk1"/>
                          </a:solidFill>
                          <a:latin typeface="Calibri"/>
                          <a:ea typeface="Calibri"/>
                          <a:cs typeface="Calibri"/>
                          <a:sym typeface="Calibri"/>
                        </a:rPr>
                        <a:t>4.63e-74</a:t>
                      </a:r>
                      <a:endParaRPr b="1" sz="1000"/>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r>
              <a:tr h="350450">
                <a:tc>
                  <a:txBody>
                    <a:bodyPr/>
                    <a:lstStyle/>
                    <a:p>
                      <a:pPr indent="0" lvl="0" marL="0" rtl="0" algn="l">
                        <a:lnSpc>
                          <a:spcPct val="115000"/>
                        </a:lnSpc>
                        <a:spcBef>
                          <a:spcPts val="0"/>
                        </a:spcBef>
                        <a:spcAft>
                          <a:spcPts val="0"/>
                        </a:spcAft>
                        <a:buNone/>
                      </a:pPr>
                      <a:r>
                        <a:rPr b="1" lang="en-GB" sz="1000">
                          <a:solidFill>
                            <a:schemeClr val="dk1"/>
                          </a:solidFill>
                          <a:latin typeface="Calibri"/>
                          <a:ea typeface="Calibri"/>
                          <a:cs typeface="Calibri"/>
                          <a:sym typeface="Calibri"/>
                        </a:rPr>
                        <a:t>Total Expenditure</a:t>
                      </a:r>
                      <a:endParaRPr b="1" sz="1000"/>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b="1" lang="en-GB" sz="1000">
                          <a:solidFill>
                            <a:schemeClr val="dk1"/>
                          </a:solidFill>
                          <a:latin typeface="Calibri"/>
                          <a:ea typeface="Calibri"/>
                          <a:cs typeface="Calibri"/>
                          <a:sym typeface="Calibri"/>
                        </a:rPr>
                        <a:t>8.25e-37</a:t>
                      </a:r>
                      <a:endParaRPr b="1" sz="1000"/>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r>
              <a:tr h="350450">
                <a:tc>
                  <a:txBody>
                    <a:bodyPr/>
                    <a:lstStyle/>
                    <a:p>
                      <a:pPr indent="0" lvl="0" marL="0" rtl="0" algn="l">
                        <a:spcBef>
                          <a:spcPts val="0"/>
                        </a:spcBef>
                        <a:spcAft>
                          <a:spcPts val="0"/>
                        </a:spcAft>
                        <a:buNone/>
                      </a:pPr>
                      <a:r>
                        <a:rPr b="1" lang="en-GB" sz="1000">
                          <a:solidFill>
                            <a:schemeClr val="dk1"/>
                          </a:solidFill>
                          <a:latin typeface="Calibri"/>
                          <a:ea typeface="Calibri"/>
                          <a:cs typeface="Calibri"/>
                          <a:sym typeface="Calibri"/>
                        </a:rPr>
                        <a:t>Diphteria</a:t>
                      </a:r>
                      <a:endParaRPr b="1" sz="1000"/>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b="1" lang="en-GB" sz="1000">
                          <a:solidFill>
                            <a:schemeClr val="dk1"/>
                          </a:solidFill>
                          <a:latin typeface="Calibri"/>
                          <a:ea typeface="Calibri"/>
                          <a:cs typeface="Calibri"/>
                          <a:sym typeface="Calibri"/>
                        </a:rPr>
                        <a:t>7.34e-63</a:t>
                      </a:r>
                      <a:endParaRPr b="1" sz="1000"/>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r>
              <a:tr h="350450">
                <a:tc>
                  <a:txBody>
                    <a:bodyPr/>
                    <a:lstStyle/>
                    <a:p>
                      <a:pPr indent="0" lvl="0" marL="0" rtl="0" algn="l">
                        <a:lnSpc>
                          <a:spcPct val="115000"/>
                        </a:lnSpc>
                        <a:spcBef>
                          <a:spcPts val="0"/>
                        </a:spcBef>
                        <a:spcAft>
                          <a:spcPts val="0"/>
                        </a:spcAft>
                        <a:buNone/>
                      </a:pPr>
                      <a:r>
                        <a:rPr b="1" lang="en-GB" sz="1000">
                          <a:solidFill>
                            <a:schemeClr val="dk1"/>
                          </a:solidFill>
                          <a:latin typeface="Calibri"/>
                          <a:ea typeface="Calibri"/>
                          <a:cs typeface="Calibri"/>
                          <a:sym typeface="Calibri"/>
                        </a:rPr>
                        <a:t>GDP</a:t>
                      </a:r>
                      <a:endParaRPr b="1" sz="1000"/>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b="1" lang="en-GB" sz="1000">
                          <a:solidFill>
                            <a:schemeClr val="dk1"/>
                          </a:solidFill>
                          <a:latin typeface="Calibri"/>
                          <a:ea typeface="Calibri"/>
                          <a:cs typeface="Calibri"/>
                          <a:sym typeface="Calibri"/>
                        </a:rPr>
                        <a:t>6.26e-45</a:t>
                      </a:r>
                      <a:endParaRPr b="1" sz="1000"/>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r>
              <a:tr h="350450">
                <a:tc>
                  <a:txBody>
                    <a:bodyPr/>
                    <a:lstStyle/>
                    <a:p>
                      <a:pPr indent="0" lvl="0" marL="0" rtl="0" algn="l">
                        <a:lnSpc>
                          <a:spcPct val="115000"/>
                        </a:lnSpc>
                        <a:spcBef>
                          <a:spcPts val="0"/>
                        </a:spcBef>
                        <a:spcAft>
                          <a:spcPts val="0"/>
                        </a:spcAft>
                        <a:buNone/>
                      </a:pPr>
                      <a:r>
                        <a:rPr b="1" lang="en-GB" sz="1000">
                          <a:solidFill>
                            <a:schemeClr val="dk1"/>
                          </a:solidFill>
                          <a:latin typeface="Calibri"/>
                          <a:ea typeface="Calibri"/>
                          <a:cs typeface="Calibri"/>
                          <a:sym typeface="Calibri"/>
                        </a:rPr>
                        <a:t>Population</a:t>
                      </a:r>
                      <a:endParaRPr b="1" sz="1000"/>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b="1" lang="en-GB" sz="1000">
                          <a:solidFill>
                            <a:schemeClr val="dk1"/>
                          </a:solidFill>
                          <a:latin typeface="Calibri"/>
                          <a:ea typeface="Calibri"/>
                          <a:cs typeface="Calibri"/>
                          <a:sym typeface="Calibri"/>
                        </a:rPr>
                        <a:t>0.29</a:t>
                      </a:r>
                      <a:endParaRPr b="1" sz="1000"/>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r>
              <a:tr h="350450">
                <a:tc>
                  <a:txBody>
                    <a:bodyPr/>
                    <a:lstStyle/>
                    <a:p>
                      <a:pPr indent="0" lvl="0" marL="0" rtl="0" algn="l">
                        <a:lnSpc>
                          <a:spcPct val="115000"/>
                        </a:lnSpc>
                        <a:spcBef>
                          <a:spcPts val="0"/>
                        </a:spcBef>
                        <a:spcAft>
                          <a:spcPts val="0"/>
                        </a:spcAft>
                        <a:buNone/>
                      </a:pPr>
                      <a:r>
                        <a:rPr b="1" lang="en-GB" sz="1000">
                          <a:solidFill>
                            <a:schemeClr val="dk1"/>
                          </a:solidFill>
                          <a:latin typeface="Calibri"/>
                          <a:ea typeface="Calibri"/>
                          <a:cs typeface="Calibri"/>
                          <a:sym typeface="Calibri"/>
                        </a:rPr>
                        <a:t>Thinness 1-19 years</a:t>
                      </a:r>
                      <a:endParaRPr b="1" sz="1000"/>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b="1" lang="en-GB" sz="1000">
                          <a:solidFill>
                            <a:schemeClr val="dk1"/>
                          </a:solidFill>
                          <a:latin typeface="Calibri"/>
                          <a:ea typeface="Calibri"/>
                          <a:cs typeface="Calibri"/>
                          <a:sym typeface="Calibri"/>
                        </a:rPr>
                        <a:t>1.17e-38</a:t>
                      </a:r>
                      <a:endParaRPr b="1" sz="1000"/>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r>
              <a:tr h="350450">
                <a:tc>
                  <a:txBody>
                    <a:bodyPr/>
                    <a:lstStyle/>
                    <a:p>
                      <a:pPr indent="0" lvl="0" marL="0" rtl="0" algn="l">
                        <a:lnSpc>
                          <a:spcPct val="115000"/>
                        </a:lnSpc>
                        <a:spcBef>
                          <a:spcPts val="0"/>
                        </a:spcBef>
                        <a:spcAft>
                          <a:spcPts val="0"/>
                        </a:spcAft>
                        <a:buNone/>
                      </a:pPr>
                      <a:r>
                        <a:rPr b="1" lang="en-GB" sz="1000">
                          <a:solidFill>
                            <a:schemeClr val="dk1"/>
                          </a:solidFill>
                          <a:latin typeface="Calibri"/>
                          <a:ea typeface="Calibri"/>
                          <a:cs typeface="Calibri"/>
                          <a:sym typeface="Calibri"/>
                        </a:rPr>
                        <a:t>Thinness 5-9 years</a:t>
                      </a:r>
                      <a:endParaRPr b="1" sz="1000">
                        <a:solidFill>
                          <a:schemeClr val="dk1"/>
                        </a:solidFill>
                        <a:latin typeface="Calibri"/>
                        <a:ea typeface="Calibri"/>
                        <a:cs typeface="Calibri"/>
                        <a:sym typeface="Calibri"/>
                      </a:endParaRPr>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b="1" lang="en-GB" sz="1000">
                          <a:solidFill>
                            <a:schemeClr val="dk1"/>
                          </a:solidFill>
                          <a:latin typeface="Calibri"/>
                          <a:ea typeface="Calibri"/>
                          <a:cs typeface="Calibri"/>
                          <a:sym typeface="Calibri"/>
                        </a:rPr>
                        <a:t>6.65e-304</a:t>
                      </a:r>
                      <a:endParaRPr b="1" sz="1000">
                        <a:solidFill>
                          <a:schemeClr val="dk1"/>
                        </a:solidFill>
                        <a:latin typeface="Calibri"/>
                        <a:ea typeface="Calibri"/>
                        <a:cs typeface="Calibri"/>
                        <a:sym typeface="Calibri"/>
                      </a:endParaRPr>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r>
              <a:tr h="533675">
                <a:tc>
                  <a:txBody>
                    <a:bodyPr/>
                    <a:lstStyle/>
                    <a:p>
                      <a:pPr indent="0" lvl="0" marL="0" rtl="0" algn="l">
                        <a:lnSpc>
                          <a:spcPct val="115000"/>
                        </a:lnSpc>
                        <a:spcBef>
                          <a:spcPts val="0"/>
                        </a:spcBef>
                        <a:spcAft>
                          <a:spcPts val="0"/>
                        </a:spcAft>
                        <a:buNone/>
                      </a:pPr>
                      <a:r>
                        <a:rPr b="1" lang="en-GB" sz="1000">
                          <a:solidFill>
                            <a:schemeClr val="dk1"/>
                          </a:solidFill>
                          <a:latin typeface="Calibri"/>
                          <a:ea typeface="Calibri"/>
                          <a:cs typeface="Calibri"/>
                          <a:sym typeface="Calibri"/>
                        </a:rPr>
                        <a:t>Income decomposition of resources</a:t>
                      </a:r>
                      <a:endParaRPr b="1" sz="1000">
                        <a:solidFill>
                          <a:schemeClr val="dk1"/>
                        </a:solidFill>
                        <a:latin typeface="Calibri"/>
                        <a:ea typeface="Calibri"/>
                        <a:cs typeface="Calibri"/>
                        <a:sym typeface="Calibri"/>
                      </a:endParaRPr>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b="1" lang="en-GB" sz="1000">
                          <a:solidFill>
                            <a:schemeClr val="dk1"/>
                          </a:solidFill>
                          <a:latin typeface="Calibri"/>
                          <a:ea typeface="Calibri"/>
                          <a:cs typeface="Calibri"/>
                          <a:sym typeface="Calibri"/>
                        </a:rPr>
                        <a:t>3.21e-300</a:t>
                      </a:r>
                      <a:endParaRPr b="1" sz="1000">
                        <a:solidFill>
                          <a:schemeClr val="dk1"/>
                        </a:solidFill>
                        <a:latin typeface="Calibri"/>
                        <a:ea typeface="Calibri"/>
                        <a:cs typeface="Calibri"/>
                        <a:sym typeface="Calibri"/>
                      </a:endParaRPr>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r>
              <a:tr h="350450">
                <a:tc>
                  <a:txBody>
                    <a:bodyPr/>
                    <a:lstStyle/>
                    <a:p>
                      <a:pPr indent="0" lvl="0" marL="0" rtl="0" algn="l">
                        <a:lnSpc>
                          <a:spcPct val="115000"/>
                        </a:lnSpc>
                        <a:spcBef>
                          <a:spcPts val="0"/>
                        </a:spcBef>
                        <a:spcAft>
                          <a:spcPts val="0"/>
                        </a:spcAft>
                        <a:buNone/>
                      </a:pPr>
                      <a:r>
                        <a:rPr b="1" lang="en-GB" sz="1000">
                          <a:solidFill>
                            <a:schemeClr val="dk1"/>
                          </a:solidFill>
                          <a:latin typeface="Calibri"/>
                          <a:ea typeface="Calibri"/>
                          <a:cs typeface="Calibri"/>
                          <a:sym typeface="Calibri"/>
                        </a:rPr>
                        <a:t>Schooling</a:t>
                      </a:r>
                      <a:endParaRPr b="1" sz="1000">
                        <a:solidFill>
                          <a:schemeClr val="dk1"/>
                        </a:solidFill>
                        <a:latin typeface="Calibri"/>
                        <a:ea typeface="Calibri"/>
                        <a:cs typeface="Calibri"/>
                        <a:sym typeface="Calibri"/>
                      </a:endParaRPr>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b="1" lang="en-GB" sz="1000">
                          <a:solidFill>
                            <a:schemeClr val="dk1"/>
                          </a:solidFill>
                          <a:latin typeface="Calibri"/>
                          <a:ea typeface="Calibri"/>
                          <a:cs typeface="Calibri"/>
                          <a:sym typeface="Calibri"/>
                        </a:rPr>
                        <a:t>7.18e-215</a:t>
                      </a:r>
                      <a:endParaRPr b="1" sz="1000"/>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6"/>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GB"/>
              <a:t>Life Expectancy over the years</a:t>
            </a:r>
            <a:endParaRPr/>
          </a:p>
        </p:txBody>
      </p:sp>
      <p:pic>
        <p:nvPicPr>
          <p:cNvPr id="304" name="Google Shape;304;p46"/>
          <p:cNvPicPr preferRelativeResize="0"/>
          <p:nvPr>
            <p:ph idx="1" type="body"/>
          </p:nvPr>
        </p:nvPicPr>
        <p:blipFill rotWithShape="1">
          <a:blip r:embed="rId3">
            <a:alphaModFix/>
          </a:blip>
          <a:srcRect b="0" l="0" r="0" t="0"/>
          <a:stretch/>
        </p:blipFill>
        <p:spPr>
          <a:xfrm>
            <a:off x="3609725" y="1388350"/>
            <a:ext cx="4638000" cy="3027900"/>
          </a:xfrm>
          <a:prstGeom prst="rect">
            <a:avLst/>
          </a:prstGeom>
          <a:noFill/>
          <a:ln>
            <a:noFill/>
          </a:ln>
        </p:spPr>
      </p:pic>
      <p:sp>
        <p:nvSpPr>
          <p:cNvPr id="305" name="Google Shape;305;p46"/>
          <p:cNvSpPr txBox="1"/>
          <p:nvPr/>
        </p:nvSpPr>
        <p:spPr>
          <a:xfrm>
            <a:off x="999775" y="1512800"/>
            <a:ext cx="2345400" cy="24396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lang="en-GB" sz="1400">
                <a:solidFill>
                  <a:schemeClr val="dk1"/>
                </a:solidFill>
                <a:latin typeface="Calibri"/>
                <a:ea typeface="Calibri"/>
                <a:cs typeface="Calibri"/>
                <a:sym typeface="Calibri"/>
              </a:rPr>
              <a:t>In this section we aim to investigate the trend of life expectancy over the years. While there appears to be a positive correlation between life expectancy and the passage of years, it is essential to determine whether the differences observed between each year are statistically significant.</a:t>
            </a:r>
            <a:endParaRPr sz="14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7"/>
          <p:cNvSpPr txBox="1"/>
          <p:nvPr/>
        </p:nvSpPr>
        <p:spPr>
          <a:xfrm>
            <a:off x="306750" y="711538"/>
            <a:ext cx="2483100" cy="2839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1500">
                <a:solidFill>
                  <a:schemeClr val="lt1"/>
                </a:solidFill>
                <a:latin typeface="Calibri"/>
                <a:ea typeface="Calibri"/>
                <a:cs typeface="Calibri"/>
                <a:sym typeface="Calibri"/>
              </a:rPr>
              <a:t>Based on the results of the conducted t-tests, the p-values obtained for all comparisons between consecutive years are greater than 0.05, indicating that there is no significant evidence to support the presence of substantial differences in Life Expectancy between these years.</a:t>
            </a:r>
            <a:endParaRPr b="1" sz="1200">
              <a:solidFill>
                <a:schemeClr val="lt1"/>
              </a:solidFill>
            </a:endParaRPr>
          </a:p>
          <a:p>
            <a:pPr indent="0" lvl="0" marL="0" marR="0" rtl="0" algn="l">
              <a:spcBef>
                <a:spcPts val="0"/>
              </a:spcBef>
              <a:spcAft>
                <a:spcPts val="0"/>
              </a:spcAft>
              <a:buNone/>
            </a:pPr>
            <a:r>
              <a:t/>
            </a:r>
            <a:endParaRPr b="1" sz="1500">
              <a:solidFill>
                <a:schemeClr val="lt1"/>
              </a:solidFill>
              <a:latin typeface="Calibri"/>
              <a:ea typeface="Calibri"/>
              <a:cs typeface="Calibri"/>
              <a:sym typeface="Calibri"/>
            </a:endParaRPr>
          </a:p>
        </p:txBody>
      </p:sp>
      <p:graphicFrame>
        <p:nvGraphicFramePr>
          <p:cNvPr id="311" name="Google Shape;311;p47"/>
          <p:cNvGraphicFramePr/>
          <p:nvPr/>
        </p:nvGraphicFramePr>
        <p:xfrm>
          <a:off x="3338200" y="707075"/>
          <a:ext cx="3000000" cy="3000000"/>
        </p:xfrm>
        <a:graphic>
          <a:graphicData uri="http://schemas.openxmlformats.org/drawingml/2006/table">
            <a:tbl>
              <a:tblPr>
                <a:noFill/>
                <a:tableStyleId>{10AF4186-2568-4319-845B-531A38D0615E}</a:tableStyleId>
              </a:tblPr>
              <a:tblGrid>
                <a:gridCol w="1181000"/>
                <a:gridCol w="1246975"/>
              </a:tblGrid>
              <a:tr h="355225">
                <a:tc>
                  <a:txBody>
                    <a:bodyPr/>
                    <a:lstStyle/>
                    <a:p>
                      <a:pPr indent="0" lvl="0" marL="0" rtl="0" algn="l">
                        <a:spcBef>
                          <a:spcPts val="0"/>
                        </a:spcBef>
                        <a:spcAft>
                          <a:spcPts val="0"/>
                        </a:spcAft>
                        <a:buNone/>
                      </a:pPr>
                      <a:r>
                        <a:rPr b="1" lang="en-GB" sz="1000"/>
                        <a:t>Years</a:t>
                      </a:r>
                      <a:endParaRPr b="1" sz="1000"/>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GB" sz="1000"/>
                        <a:t>P-value</a:t>
                      </a:r>
                      <a:endParaRPr b="1" sz="1000"/>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r>
              <a:tr h="352550">
                <a:tc>
                  <a:txBody>
                    <a:bodyPr/>
                    <a:lstStyle/>
                    <a:p>
                      <a:pPr indent="0" lvl="0" marL="0" rtl="0" algn="l">
                        <a:spcBef>
                          <a:spcPts val="0"/>
                        </a:spcBef>
                        <a:spcAft>
                          <a:spcPts val="0"/>
                        </a:spcAft>
                        <a:buNone/>
                      </a:pPr>
                      <a:r>
                        <a:rPr b="1" lang="en-GB" sz="1000"/>
                        <a:t>2000-2001</a:t>
                      </a:r>
                      <a:endParaRPr b="1" sz="1000"/>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GB" sz="1000"/>
                        <a:t>0.7413284</a:t>
                      </a:r>
                      <a:endParaRPr b="1" sz="1000"/>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r>
              <a:tr h="352550">
                <a:tc>
                  <a:txBody>
                    <a:bodyPr/>
                    <a:lstStyle/>
                    <a:p>
                      <a:pPr indent="0" lvl="0" marL="0" rtl="0" algn="l">
                        <a:spcBef>
                          <a:spcPts val="0"/>
                        </a:spcBef>
                        <a:spcAft>
                          <a:spcPts val="0"/>
                        </a:spcAft>
                        <a:buNone/>
                      </a:pPr>
                      <a:r>
                        <a:rPr b="1" lang="en-GB" sz="1000">
                          <a:solidFill>
                            <a:schemeClr val="dk1"/>
                          </a:solidFill>
                        </a:rPr>
                        <a:t>2001-2002</a:t>
                      </a:r>
                      <a:endParaRPr b="1" sz="1000">
                        <a:solidFill>
                          <a:schemeClr val="dk1"/>
                        </a:solidFill>
                      </a:endParaRPr>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GB" sz="1000"/>
                        <a:t>0.8458235</a:t>
                      </a:r>
                      <a:endParaRPr b="1" sz="1000"/>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r>
              <a:tr h="352550">
                <a:tc>
                  <a:txBody>
                    <a:bodyPr/>
                    <a:lstStyle/>
                    <a:p>
                      <a:pPr indent="0" lvl="0" marL="0" rtl="0" algn="l">
                        <a:spcBef>
                          <a:spcPts val="0"/>
                        </a:spcBef>
                        <a:spcAft>
                          <a:spcPts val="0"/>
                        </a:spcAft>
                        <a:buNone/>
                      </a:pPr>
                      <a:r>
                        <a:rPr b="1" lang="en-GB" sz="1000">
                          <a:solidFill>
                            <a:schemeClr val="dk1"/>
                          </a:solidFill>
                        </a:rPr>
                        <a:t>2002-2003</a:t>
                      </a:r>
                      <a:endParaRPr b="1" sz="1000">
                        <a:solidFill>
                          <a:schemeClr val="dk1"/>
                        </a:solidFill>
                      </a:endParaRPr>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GB" sz="1000"/>
                        <a:t>0.949058</a:t>
                      </a:r>
                      <a:endParaRPr b="1" sz="1000"/>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r>
              <a:tr h="352550">
                <a:tc>
                  <a:txBody>
                    <a:bodyPr/>
                    <a:lstStyle/>
                    <a:p>
                      <a:pPr indent="0" lvl="0" marL="0" rtl="0" algn="l">
                        <a:spcBef>
                          <a:spcPts val="0"/>
                        </a:spcBef>
                        <a:spcAft>
                          <a:spcPts val="0"/>
                        </a:spcAft>
                        <a:buNone/>
                      </a:pPr>
                      <a:r>
                        <a:rPr b="1" lang="en-GB" sz="1000">
                          <a:solidFill>
                            <a:schemeClr val="dk1"/>
                          </a:solidFill>
                        </a:rPr>
                        <a:t>2003-2004</a:t>
                      </a:r>
                      <a:endParaRPr b="1" sz="1000">
                        <a:solidFill>
                          <a:schemeClr val="dk1"/>
                        </a:solidFill>
                      </a:endParaRPr>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GB" sz="1000"/>
                        <a:t>0.7579069</a:t>
                      </a:r>
                      <a:endParaRPr b="1" sz="1000"/>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r>
              <a:tr h="352550">
                <a:tc>
                  <a:txBody>
                    <a:bodyPr/>
                    <a:lstStyle/>
                    <a:p>
                      <a:pPr indent="0" lvl="0" marL="0" rtl="0" algn="l">
                        <a:spcBef>
                          <a:spcPts val="0"/>
                        </a:spcBef>
                        <a:spcAft>
                          <a:spcPts val="0"/>
                        </a:spcAft>
                        <a:buNone/>
                      </a:pPr>
                      <a:r>
                        <a:rPr b="1" lang="en-GB" sz="1000">
                          <a:solidFill>
                            <a:schemeClr val="dk1"/>
                          </a:solidFill>
                        </a:rPr>
                        <a:t>2004-2005</a:t>
                      </a:r>
                      <a:endParaRPr b="1" sz="1000">
                        <a:solidFill>
                          <a:schemeClr val="dk1"/>
                        </a:solidFill>
                      </a:endParaRPr>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GB" sz="1000"/>
                        <a:t>0.6189956</a:t>
                      </a:r>
                      <a:endParaRPr b="1" sz="1000"/>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r>
              <a:tr h="352550">
                <a:tc>
                  <a:txBody>
                    <a:bodyPr/>
                    <a:lstStyle/>
                    <a:p>
                      <a:pPr indent="0" lvl="0" marL="0" rtl="0" algn="l">
                        <a:spcBef>
                          <a:spcPts val="0"/>
                        </a:spcBef>
                        <a:spcAft>
                          <a:spcPts val="0"/>
                        </a:spcAft>
                        <a:buNone/>
                      </a:pPr>
                      <a:r>
                        <a:rPr b="1" lang="en-GB" sz="1000">
                          <a:solidFill>
                            <a:schemeClr val="dk1"/>
                          </a:solidFill>
                        </a:rPr>
                        <a:t>2005-2006</a:t>
                      </a:r>
                      <a:endParaRPr b="1" sz="1000"/>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GB" sz="1000"/>
                        <a:t>0.6110444</a:t>
                      </a:r>
                      <a:endParaRPr b="1" sz="1000"/>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r>
              <a:tr h="378200">
                <a:tc>
                  <a:txBody>
                    <a:bodyPr/>
                    <a:lstStyle/>
                    <a:p>
                      <a:pPr indent="0" lvl="0" marL="0" rtl="0" algn="l">
                        <a:spcBef>
                          <a:spcPts val="0"/>
                        </a:spcBef>
                        <a:spcAft>
                          <a:spcPts val="0"/>
                        </a:spcAft>
                        <a:buClr>
                          <a:schemeClr val="dk1"/>
                        </a:buClr>
                        <a:buSzPts val="1100"/>
                        <a:buFont typeface="Arial"/>
                        <a:buNone/>
                      </a:pPr>
                      <a:r>
                        <a:rPr b="1" lang="en-GB" sz="1000">
                          <a:solidFill>
                            <a:schemeClr val="dk1"/>
                          </a:solidFill>
                        </a:rPr>
                        <a:t>2006-2007</a:t>
                      </a:r>
                      <a:endParaRPr b="1" sz="1000"/>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GB" sz="1000"/>
                        <a:t>0.7044814</a:t>
                      </a:r>
                      <a:endParaRPr b="1" sz="1000"/>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r>
              <a:tr h="378200">
                <a:tc>
                  <a:txBody>
                    <a:bodyPr/>
                    <a:lstStyle/>
                    <a:p>
                      <a:pPr indent="0" lvl="0" marL="0" rtl="0" algn="l">
                        <a:spcBef>
                          <a:spcPts val="0"/>
                        </a:spcBef>
                        <a:spcAft>
                          <a:spcPts val="0"/>
                        </a:spcAft>
                        <a:buClr>
                          <a:schemeClr val="dk1"/>
                        </a:buClr>
                        <a:buSzPts val="1100"/>
                        <a:buFont typeface="Arial"/>
                        <a:buNone/>
                      </a:pPr>
                      <a:r>
                        <a:rPr b="1" lang="en-GB" sz="1000">
                          <a:solidFill>
                            <a:schemeClr val="dk1"/>
                          </a:solidFill>
                        </a:rPr>
                        <a:t>2007-2008</a:t>
                      </a:r>
                      <a:endParaRPr b="1" sz="1000"/>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GB" sz="1000">
                          <a:solidFill>
                            <a:schemeClr val="dk1"/>
                          </a:solidFill>
                        </a:rPr>
                        <a:t>0.813566</a:t>
                      </a:r>
                      <a:endParaRPr b="1" sz="1000"/>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r>
            </a:tbl>
          </a:graphicData>
        </a:graphic>
      </p:graphicFrame>
      <p:graphicFrame>
        <p:nvGraphicFramePr>
          <p:cNvPr id="312" name="Google Shape;312;p47"/>
          <p:cNvGraphicFramePr/>
          <p:nvPr/>
        </p:nvGraphicFramePr>
        <p:xfrm>
          <a:off x="5766175" y="707075"/>
          <a:ext cx="3000000" cy="3000000"/>
        </p:xfrm>
        <a:graphic>
          <a:graphicData uri="http://schemas.openxmlformats.org/drawingml/2006/table">
            <a:tbl>
              <a:tblPr>
                <a:noFill/>
                <a:tableStyleId>{10AF4186-2568-4319-845B-531A38D0615E}</a:tableStyleId>
              </a:tblPr>
              <a:tblGrid>
                <a:gridCol w="1181000"/>
                <a:gridCol w="1246975"/>
              </a:tblGrid>
              <a:tr h="360725">
                <a:tc>
                  <a:txBody>
                    <a:bodyPr/>
                    <a:lstStyle/>
                    <a:p>
                      <a:pPr indent="0" lvl="0" marL="0" rtl="0" algn="l">
                        <a:spcBef>
                          <a:spcPts val="0"/>
                        </a:spcBef>
                        <a:spcAft>
                          <a:spcPts val="0"/>
                        </a:spcAft>
                        <a:buNone/>
                      </a:pPr>
                      <a:r>
                        <a:rPr b="1" lang="en-GB" sz="1000"/>
                        <a:t>Years</a:t>
                      </a:r>
                      <a:endParaRPr b="1" sz="1000"/>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GB" sz="1000"/>
                        <a:t>P-value</a:t>
                      </a:r>
                      <a:endParaRPr b="1" sz="1000"/>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r>
              <a:tr h="344375">
                <a:tc>
                  <a:txBody>
                    <a:bodyPr/>
                    <a:lstStyle/>
                    <a:p>
                      <a:pPr indent="0" lvl="0" marL="0" rtl="0" algn="l">
                        <a:spcBef>
                          <a:spcPts val="0"/>
                        </a:spcBef>
                        <a:spcAft>
                          <a:spcPts val="0"/>
                        </a:spcAft>
                        <a:buNone/>
                      </a:pPr>
                      <a:r>
                        <a:rPr b="1" lang="en-GB" sz="1000"/>
                        <a:t>2008-2009</a:t>
                      </a:r>
                      <a:endParaRPr b="1" sz="1000"/>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GB" sz="1000">
                          <a:solidFill>
                            <a:schemeClr val="dk1"/>
                          </a:solidFill>
                        </a:rPr>
                        <a:t>0.6288716</a:t>
                      </a:r>
                      <a:endParaRPr b="1" sz="1000"/>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r>
              <a:tr h="352450">
                <a:tc>
                  <a:txBody>
                    <a:bodyPr/>
                    <a:lstStyle/>
                    <a:p>
                      <a:pPr indent="0" lvl="0" marL="0" rtl="0" algn="l">
                        <a:spcBef>
                          <a:spcPts val="0"/>
                        </a:spcBef>
                        <a:spcAft>
                          <a:spcPts val="0"/>
                        </a:spcAft>
                        <a:buNone/>
                      </a:pPr>
                      <a:r>
                        <a:rPr b="1" lang="en-GB" sz="1000">
                          <a:solidFill>
                            <a:schemeClr val="dk1"/>
                          </a:solidFill>
                        </a:rPr>
                        <a:t>2009-2010</a:t>
                      </a:r>
                      <a:endParaRPr b="1" sz="1000"/>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GB" sz="1000">
                          <a:solidFill>
                            <a:schemeClr val="dk1"/>
                          </a:solidFill>
                        </a:rPr>
                        <a:t>0.8541843</a:t>
                      </a:r>
                      <a:endParaRPr b="1" sz="1000"/>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r>
              <a:tr h="354575">
                <a:tc>
                  <a:txBody>
                    <a:bodyPr/>
                    <a:lstStyle/>
                    <a:p>
                      <a:pPr indent="0" lvl="0" marL="0" rtl="0" algn="l">
                        <a:spcBef>
                          <a:spcPts val="0"/>
                        </a:spcBef>
                        <a:spcAft>
                          <a:spcPts val="0"/>
                        </a:spcAft>
                        <a:buNone/>
                      </a:pPr>
                      <a:r>
                        <a:rPr b="1" lang="en-GB" sz="1000">
                          <a:solidFill>
                            <a:schemeClr val="dk1"/>
                          </a:solidFill>
                        </a:rPr>
                        <a:t>2010-2011</a:t>
                      </a:r>
                      <a:endParaRPr b="1" sz="1000"/>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GB" sz="1000">
                          <a:solidFill>
                            <a:schemeClr val="dk1"/>
                          </a:solidFill>
                        </a:rPr>
                        <a:t>0.5278882</a:t>
                      </a:r>
                      <a:endParaRPr b="1" sz="1000"/>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r>
              <a:tr h="354575">
                <a:tc>
                  <a:txBody>
                    <a:bodyPr/>
                    <a:lstStyle/>
                    <a:p>
                      <a:pPr indent="0" lvl="0" marL="0" rtl="0" algn="l">
                        <a:spcBef>
                          <a:spcPts val="0"/>
                        </a:spcBef>
                        <a:spcAft>
                          <a:spcPts val="0"/>
                        </a:spcAft>
                        <a:buNone/>
                      </a:pPr>
                      <a:r>
                        <a:rPr b="1" lang="en-GB" sz="1000">
                          <a:solidFill>
                            <a:schemeClr val="dk1"/>
                          </a:solidFill>
                        </a:rPr>
                        <a:t>2011-2012</a:t>
                      </a:r>
                      <a:endParaRPr b="1" sz="1000"/>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GB" sz="1000">
                          <a:solidFill>
                            <a:schemeClr val="dk1"/>
                          </a:solidFill>
                        </a:rPr>
                        <a:t>0.7830066</a:t>
                      </a:r>
                      <a:endParaRPr b="1" sz="1000"/>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r>
              <a:tr h="348600">
                <a:tc>
                  <a:txBody>
                    <a:bodyPr/>
                    <a:lstStyle/>
                    <a:p>
                      <a:pPr indent="0" lvl="0" marL="0" rtl="0" algn="l">
                        <a:spcBef>
                          <a:spcPts val="0"/>
                        </a:spcBef>
                        <a:spcAft>
                          <a:spcPts val="0"/>
                        </a:spcAft>
                        <a:buNone/>
                      </a:pPr>
                      <a:r>
                        <a:rPr b="1" lang="en-GB" sz="1000">
                          <a:solidFill>
                            <a:schemeClr val="dk1"/>
                          </a:solidFill>
                        </a:rPr>
                        <a:t>2012-2013</a:t>
                      </a:r>
                      <a:endParaRPr b="1" sz="1000"/>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GB" sz="1000">
                          <a:solidFill>
                            <a:schemeClr val="dk1"/>
                          </a:solidFill>
                        </a:rPr>
                        <a:t>0.7871843</a:t>
                      </a:r>
                      <a:endParaRPr b="1" sz="1000"/>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r>
              <a:tr h="346575">
                <a:tc>
                  <a:txBody>
                    <a:bodyPr/>
                    <a:lstStyle/>
                    <a:p>
                      <a:pPr indent="0" lvl="0" marL="0" rtl="0" algn="l">
                        <a:spcBef>
                          <a:spcPts val="0"/>
                        </a:spcBef>
                        <a:spcAft>
                          <a:spcPts val="0"/>
                        </a:spcAft>
                        <a:buNone/>
                      </a:pPr>
                      <a:r>
                        <a:rPr b="1" lang="en-GB" sz="1000">
                          <a:solidFill>
                            <a:schemeClr val="dk1"/>
                          </a:solidFill>
                        </a:rPr>
                        <a:t>2013-2014</a:t>
                      </a:r>
                      <a:endParaRPr b="1" sz="1000"/>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GB" sz="1000">
                          <a:solidFill>
                            <a:schemeClr val="dk1"/>
                          </a:solidFill>
                        </a:rPr>
                        <a:t>0.7159781</a:t>
                      </a:r>
                      <a:endParaRPr b="1" sz="1000"/>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r>
              <a:tr h="386850">
                <a:tc>
                  <a:txBody>
                    <a:bodyPr/>
                    <a:lstStyle/>
                    <a:p>
                      <a:pPr indent="0" lvl="0" marL="0" rtl="0" algn="l">
                        <a:spcBef>
                          <a:spcPts val="0"/>
                        </a:spcBef>
                        <a:spcAft>
                          <a:spcPts val="0"/>
                        </a:spcAft>
                        <a:buNone/>
                      </a:pPr>
                      <a:r>
                        <a:rPr b="1" lang="en-GB" sz="1000"/>
                        <a:t>2014-2015</a:t>
                      </a:r>
                      <a:endParaRPr b="1" sz="1000"/>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GB" sz="1000"/>
                        <a:t>0.9554911</a:t>
                      </a:r>
                      <a:endParaRPr b="1" sz="1000"/>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8"/>
          <p:cNvSpPr txBox="1"/>
          <p:nvPr>
            <p:ph type="title"/>
          </p:nvPr>
        </p:nvSpPr>
        <p:spPr>
          <a:xfrm>
            <a:off x="822960" y="214952"/>
            <a:ext cx="7543800" cy="10881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GB"/>
              <a:t>Model selection</a:t>
            </a:r>
            <a:endParaRPr/>
          </a:p>
        </p:txBody>
      </p:sp>
      <p:sp>
        <p:nvSpPr>
          <p:cNvPr id="318" name="Google Shape;318;p48"/>
          <p:cNvSpPr txBox="1"/>
          <p:nvPr>
            <p:ph idx="1" type="body"/>
          </p:nvPr>
        </p:nvSpPr>
        <p:spPr>
          <a:xfrm>
            <a:off x="889075" y="1384300"/>
            <a:ext cx="7374900" cy="3017400"/>
          </a:xfrm>
          <a:prstGeom prst="rect">
            <a:avLst/>
          </a:prstGeom>
        </p:spPr>
        <p:txBody>
          <a:bodyPr anchorCtr="0" anchor="t" bIns="34275" lIns="0" spcFirstLastPara="1" rIns="0" wrap="square" tIns="34275">
            <a:normAutofit fontScale="92500" lnSpcReduction="20000"/>
          </a:bodyPr>
          <a:lstStyle/>
          <a:p>
            <a:pPr indent="0" lvl="0" marL="0" rtl="0" algn="l">
              <a:lnSpc>
                <a:spcPct val="115000"/>
              </a:lnSpc>
              <a:spcBef>
                <a:spcPts val="1200"/>
              </a:spcBef>
              <a:spcAft>
                <a:spcPts val="0"/>
              </a:spcAft>
              <a:buNone/>
            </a:pPr>
            <a:r>
              <a:rPr lang="en-GB"/>
              <a:t>To apply linear regression we need to make sure that four conditions are satisfied:</a:t>
            </a:r>
            <a:endParaRPr/>
          </a:p>
          <a:p>
            <a:pPr indent="-310832" lvl="0" marL="457200" rtl="0" algn="l">
              <a:lnSpc>
                <a:spcPct val="115000"/>
              </a:lnSpc>
              <a:spcBef>
                <a:spcPts val="1200"/>
              </a:spcBef>
              <a:spcAft>
                <a:spcPts val="0"/>
              </a:spcAft>
              <a:buSzPct val="93333"/>
              <a:buChar char="●"/>
            </a:pPr>
            <a:r>
              <a:rPr lang="en-GB"/>
              <a:t>No multicollinearity: no high correlation between the independent variables</a:t>
            </a:r>
            <a:endParaRPr/>
          </a:p>
          <a:p>
            <a:pPr indent="-310832" lvl="0" marL="457200" rtl="0" algn="l">
              <a:lnSpc>
                <a:spcPct val="115000"/>
              </a:lnSpc>
              <a:spcBef>
                <a:spcPts val="1200"/>
              </a:spcBef>
              <a:spcAft>
                <a:spcPts val="0"/>
              </a:spcAft>
              <a:buSzPct val="93333"/>
              <a:buChar char="●"/>
            </a:pPr>
            <a:r>
              <a:rPr lang="en-GB"/>
              <a:t>Linearity: there must be a linear relationship between the target variable (Life Expectancy) and the other variables</a:t>
            </a:r>
            <a:endParaRPr/>
          </a:p>
          <a:p>
            <a:pPr indent="-310832" lvl="0" marL="457200" rtl="0" algn="l">
              <a:lnSpc>
                <a:spcPct val="115000"/>
              </a:lnSpc>
              <a:spcBef>
                <a:spcPts val="1200"/>
              </a:spcBef>
              <a:spcAft>
                <a:spcPts val="0"/>
              </a:spcAft>
              <a:buSzPct val="93333"/>
              <a:buChar char="●"/>
            </a:pPr>
            <a:r>
              <a:rPr lang="en-GB"/>
              <a:t>Normality: the residuals must be normally distributed</a:t>
            </a:r>
            <a:endParaRPr/>
          </a:p>
          <a:p>
            <a:pPr indent="-310832" lvl="0" marL="457200" rtl="0" algn="l">
              <a:lnSpc>
                <a:spcPct val="115000"/>
              </a:lnSpc>
              <a:spcBef>
                <a:spcPts val="1200"/>
              </a:spcBef>
              <a:spcAft>
                <a:spcPts val="0"/>
              </a:spcAft>
              <a:buSzPct val="93333"/>
              <a:buChar char="●"/>
            </a:pPr>
            <a:r>
              <a:rPr lang="en-GB"/>
              <a:t>Homoscedasticity: the residuals must have a constant variance</a:t>
            </a:r>
            <a:endParaRPr/>
          </a:p>
          <a:p>
            <a:pPr indent="0" lvl="0" marL="0" rtl="0" algn="l">
              <a:lnSpc>
                <a:spcPct val="115000"/>
              </a:lnSpc>
              <a:spcBef>
                <a:spcPts val="1200"/>
              </a:spcBef>
              <a:spcAft>
                <a:spcPts val="0"/>
              </a:spcAft>
              <a:buClr>
                <a:schemeClr val="dk1"/>
              </a:buClr>
              <a:buSzPct val="73333"/>
              <a:buFont typeface="Arial"/>
              <a:buNone/>
            </a:pPr>
            <a:r>
              <a:rPr lang="en-GB"/>
              <a:t>The first condition is already satisfied as we already removed the variables ‘Infant deaths’, ‘Under Five Deaths’, ‘GDP’ and ‘Thinness 1-19 years’, which are the variables that have a higher VIF value, so the ones with strong collinearity.</a:t>
            </a:r>
            <a:endParaRPr/>
          </a:p>
          <a:p>
            <a:pPr indent="0" lvl="0" marL="0" rtl="0" algn="l">
              <a:spcBef>
                <a:spcPts val="1200"/>
              </a:spcBef>
              <a:spcAft>
                <a:spcPts val="2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49"/>
          <p:cNvPicPr preferRelativeResize="0"/>
          <p:nvPr/>
        </p:nvPicPr>
        <p:blipFill>
          <a:blip r:embed="rId3">
            <a:alphaModFix/>
          </a:blip>
          <a:stretch>
            <a:fillRect/>
          </a:stretch>
        </p:blipFill>
        <p:spPr>
          <a:xfrm>
            <a:off x="128900" y="284900"/>
            <a:ext cx="2819675" cy="2075525"/>
          </a:xfrm>
          <a:prstGeom prst="rect">
            <a:avLst/>
          </a:prstGeom>
          <a:noFill/>
          <a:ln>
            <a:noFill/>
          </a:ln>
        </p:spPr>
      </p:pic>
      <p:pic>
        <p:nvPicPr>
          <p:cNvPr id="324" name="Google Shape;324;p49"/>
          <p:cNvPicPr preferRelativeResize="0"/>
          <p:nvPr/>
        </p:nvPicPr>
        <p:blipFill>
          <a:blip r:embed="rId4">
            <a:alphaModFix/>
          </a:blip>
          <a:stretch>
            <a:fillRect/>
          </a:stretch>
        </p:blipFill>
        <p:spPr>
          <a:xfrm>
            <a:off x="128900" y="2571750"/>
            <a:ext cx="2819675" cy="2075525"/>
          </a:xfrm>
          <a:prstGeom prst="rect">
            <a:avLst/>
          </a:prstGeom>
          <a:noFill/>
          <a:ln>
            <a:noFill/>
          </a:ln>
        </p:spPr>
      </p:pic>
      <p:sp>
        <p:nvSpPr>
          <p:cNvPr id="325" name="Google Shape;325;p49"/>
          <p:cNvSpPr txBox="1"/>
          <p:nvPr/>
        </p:nvSpPr>
        <p:spPr>
          <a:xfrm>
            <a:off x="3414875" y="538600"/>
            <a:ext cx="5245800" cy="379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GB" sz="1500">
                <a:latin typeface="Calibri"/>
                <a:ea typeface="Calibri"/>
                <a:cs typeface="Calibri"/>
                <a:sym typeface="Calibri"/>
              </a:rPr>
              <a:t>To check the other three conditions we start by building the linear model. To say that we have linearity the points should be evenly distributed between the two sides of the line and the red line should be approximately horizontal at zero and. This means that we can assume linear relationship between the predictors and the outcome variables.</a:t>
            </a:r>
            <a:endParaRPr sz="1500">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t/>
            </a:r>
            <a:endParaRPr sz="1500">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rPr lang="en-GB" sz="1500">
                <a:latin typeface="Calibri"/>
                <a:ea typeface="Calibri"/>
                <a:cs typeface="Calibri"/>
                <a:sym typeface="Calibri"/>
              </a:rPr>
              <a:t>To check the </a:t>
            </a:r>
            <a:r>
              <a:rPr lang="en-GB" sz="1500">
                <a:latin typeface="Calibri"/>
                <a:ea typeface="Calibri"/>
                <a:cs typeface="Calibri"/>
                <a:sym typeface="Calibri"/>
              </a:rPr>
              <a:t>normality condition we can look</a:t>
            </a:r>
            <a:r>
              <a:rPr lang="en-GB" sz="1500">
                <a:latin typeface="Calibri"/>
                <a:ea typeface="Calibri"/>
                <a:cs typeface="Calibri"/>
                <a:sym typeface="Calibri"/>
              </a:rPr>
              <a:t> at the Q-Q plot, we see that most of the points are located on the diagonal line, except the extremes, which deviate from the line, therefore, this Q-Q plot is inconclusive regarding the normality of the residuals. </a:t>
            </a:r>
            <a:endParaRPr sz="1500">
              <a:latin typeface="Calibri"/>
              <a:ea typeface="Calibri"/>
              <a:cs typeface="Calibri"/>
              <a:sym typeface="Calibri"/>
            </a:endParaRPr>
          </a:p>
          <a:p>
            <a:pPr indent="0" lvl="0" marL="0" rtl="0" algn="l">
              <a:spcBef>
                <a:spcPts val="1200"/>
              </a:spcBef>
              <a:spcAft>
                <a:spcPts val="0"/>
              </a:spcAft>
              <a:buNone/>
            </a:pPr>
            <a:r>
              <a:t/>
            </a:r>
            <a:endParaRPr sz="1500">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0"/>
          <p:cNvSpPr txBox="1"/>
          <p:nvPr/>
        </p:nvSpPr>
        <p:spPr>
          <a:xfrm>
            <a:off x="3474650" y="399725"/>
            <a:ext cx="5094000" cy="488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GB">
                <a:solidFill>
                  <a:schemeClr val="dk1"/>
                </a:solidFill>
                <a:latin typeface="Calibri"/>
                <a:ea typeface="Calibri"/>
                <a:cs typeface="Calibri"/>
                <a:sym typeface="Calibri"/>
              </a:rPr>
              <a:t>W</a:t>
            </a:r>
            <a:r>
              <a:rPr lang="en-GB">
                <a:solidFill>
                  <a:schemeClr val="dk1"/>
                </a:solidFill>
                <a:latin typeface="Calibri"/>
                <a:ea typeface="Calibri"/>
                <a:cs typeface="Calibri"/>
                <a:sym typeface="Calibri"/>
              </a:rPr>
              <a:t>e need to find another way to check if the normality condition is met, let’s try by plotting the histogram of the residuals. The histogram shows that most of the residuals fall around zero and the number of observations in the tails (so the extremes) of the histogram is low. We can conclude that residuals of our regression model follow a normal distribution.</a:t>
            </a:r>
            <a:endParaRPr>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t/>
            </a:r>
            <a:endParaRPr>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en-GB">
                <a:solidFill>
                  <a:schemeClr val="dk1"/>
                </a:solidFill>
                <a:latin typeface="Calibri"/>
                <a:ea typeface="Calibri"/>
                <a:cs typeface="Calibri"/>
                <a:sym typeface="Calibri"/>
              </a:rPr>
              <a:t>To check the homoscedasticity assumption we can use the Breusch-Pagan test. As we can see, the p-value is smaller than 0.05 so there is evidence that the principle of Homoscedasticity is not fulfilled. When the principle of Homoscedasticity is not fulfilled, the estimate of the mean made by the model will continue to be good, but its confidence intervals will not.</a:t>
            </a:r>
            <a:endParaRPr>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t/>
            </a:r>
            <a:endParaRPr>
              <a:solidFill>
                <a:schemeClr val="dk1"/>
              </a:solidFill>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spcBef>
                <a:spcPts val="1200"/>
              </a:spcBef>
              <a:spcAft>
                <a:spcPts val="0"/>
              </a:spcAft>
              <a:buNone/>
            </a:pPr>
            <a:r>
              <a:t/>
            </a:r>
            <a:endParaRPr>
              <a:latin typeface="Calibri"/>
              <a:ea typeface="Calibri"/>
              <a:cs typeface="Calibri"/>
              <a:sym typeface="Calibri"/>
            </a:endParaRPr>
          </a:p>
        </p:txBody>
      </p:sp>
      <p:pic>
        <p:nvPicPr>
          <p:cNvPr id="331" name="Google Shape;331;p50"/>
          <p:cNvPicPr preferRelativeResize="0"/>
          <p:nvPr/>
        </p:nvPicPr>
        <p:blipFill>
          <a:blip r:embed="rId3">
            <a:alphaModFix/>
          </a:blip>
          <a:stretch>
            <a:fillRect/>
          </a:stretch>
        </p:blipFill>
        <p:spPr>
          <a:xfrm>
            <a:off x="134450" y="238275"/>
            <a:ext cx="2774476" cy="2060150"/>
          </a:xfrm>
          <a:prstGeom prst="rect">
            <a:avLst/>
          </a:prstGeom>
          <a:noFill/>
          <a:ln>
            <a:noFill/>
          </a:ln>
        </p:spPr>
      </p:pic>
      <p:pic>
        <p:nvPicPr>
          <p:cNvPr id="332" name="Google Shape;332;p50"/>
          <p:cNvPicPr preferRelativeResize="0"/>
          <p:nvPr/>
        </p:nvPicPr>
        <p:blipFill>
          <a:blip r:embed="rId4">
            <a:alphaModFix/>
          </a:blip>
          <a:stretch>
            <a:fillRect/>
          </a:stretch>
        </p:blipFill>
        <p:spPr>
          <a:xfrm>
            <a:off x="134450" y="2631250"/>
            <a:ext cx="2774475" cy="10059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51"/>
          <p:cNvPicPr preferRelativeResize="0"/>
          <p:nvPr/>
        </p:nvPicPr>
        <p:blipFill>
          <a:blip r:embed="rId3">
            <a:alphaModFix/>
          </a:blip>
          <a:stretch>
            <a:fillRect/>
          </a:stretch>
        </p:blipFill>
        <p:spPr>
          <a:xfrm>
            <a:off x="161450" y="260000"/>
            <a:ext cx="2721674" cy="2419349"/>
          </a:xfrm>
          <a:prstGeom prst="rect">
            <a:avLst/>
          </a:prstGeom>
          <a:noFill/>
          <a:ln>
            <a:noFill/>
          </a:ln>
        </p:spPr>
      </p:pic>
      <p:pic>
        <p:nvPicPr>
          <p:cNvPr id="338" name="Google Shape;338;p51"/>
          <p:cNvPicPr preferRelativeResize="0"/>
          <p:nvPr/>
        </p:nvPicPr>
        <p:blipFill>
          <a:blip r:embed="rId4">
            <a:alphaModFix/>
          </a:blip>
          <a:stretch>
            <a:fillRect/>
          </a:stretch>
        </p:blipFill>
        <p:spPr>
          <a:xfrm>
            <a:off x="161450" y="2937725"/>
            <a:ext cx="2721675" cy="833400"/>
          </a:xfrm>
          <a:prstGeom prst="rect">
            <a:avLst/>
          </a:prstGeom>
          <a:noFill/>
          <a:ln>
            <a:noFill/>
          </a:ln>
        </p:spPr>
      </p:pic>
      <p:sp>
        <p:nvSpPr>
          <p:cNvPr id="339" name="Google Shape;339;p51"/>
          <p:cNvSpPr txBox="1"/>
          <p:nvPr/>
        </p:nvSpPr>
        <p:spPr>
          <a:xfrm>
            <a:off x="3405750" y="488600"/>
            <a:ext cx="5289900" cy="4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rPr lang="en-GB">
                <a:latin typeface="Calibri"/>
                <a:ea typeface="Calibri"/>
                <a:cs typeface="Calibri"/>
                <a:sym typeface="Calibri"/>
              </a:rPr>
              <a:t>This plot shows if residuals are spread equally along the ranges of predictors, so we need to get a line which is close to being horizontal with equally spread points, which is our case. This means that the Homoscedasticity is violated but not to a large extent.</a:t>
            </a:r>
            <a:endParaRPr>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rPr lang="en-GB">
                <a:latin typeface="Calibri"/>
                <a:ea typeface="Calibri"/>
                <a:cs typeface="Calibri"/>
                <a:sym typeface="Calibri"/>
              </a:rPr>
              <a:t>To check the </a:t>
            </a:r>
            <a:r>
              <a:rPr lang="en-GB">
                <a:latin typeface="Calibri"/>
                <a:ea typeface="Calibri"/>
                <a:cs typeface="Calibri"/>
                <a:sym typeface="Calibri"/>
              </a:rPr>
              <a:t>independence</a:t>
            </a:r>
            <a:r>
              <a:rPr lang="en-GB">
                <a:latin typeface="Calibri"/>
                <a:ea typeface="Calibri"/>
                <a:cs typeface="Calibri"/>
                <a:sym typeface="Calibri"/>
              </a:rPr>
              <a:t> of the residuals we use a Durbin-Watson test. Since, the p-value is less than 0.05, we reject the null hypothesis and conclude that the residuals are autocorrelated. Also, the value of D-W statistic is </a:t>
            </a:r>
            <a:r>
              <a:rPr lang="en-GB">
                <a:latin typeface="Calibri"/>
                <a:ea typeface="Calibri"/>
                <a:cs typeface="Calibri"/>
                <a:sym typeface="Calibri"/>
              </a:rPr>
              <a:t>approximately </a:t>
            </a:r>
            <a:r>
              <a:rPr lang="en-GB">
                <a:latin typeface="Calibri"/>
                <a:ea typeface="Calibri"/>
                <a:cs typeface="Calibri"/>
                <a:sym typeface="Calibri"/>
              </a:rPr>
              <a:t>0.7, which is close to 0, showing high chances of high positive autocorrelation.</a:t>
            </a:r>
            <a:endParaRPr>
              <a:latin typeface="Calibri"/>
              <a:ea typeface="Calibri"/>
              <a:cs typeface="Calibri"/>
              <a:sym typeface="Calibri"/>
            </a:endParaRPr>
          </a:p>
          <a:p>
            <a:pPr indent="0" lvl="0" marL="0" rtl="0" algn="l">
              <a:spcBef>
                <a:spcPts val="1200"/>
              </a:spcBef>
              <a:spcAft>
                <a:spcPts val="0"/>
              </a:spcAft>
              <a:buNone/>
            </a:pPr>
            <a:r>
              <a:t/>
            </a:r>
            <a:endParaRPr>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52"/>
          <p:cNvPicPr preferRelativeResize="0"/>
          <p:nvPr/>
        </p:nvPicPr>
        <p:blipFill rotWithShape="1">
          <a:blip r:embed="rId3">
            <a:alphaModFix/>
          </a:blip>
          <a:srcRect b="0" l="53075" r="6752" t="8240"/>
          <a:stretch/>
        </p:blipFill>
        <p:spPr>
          <a:xfrm>
            <a:off x="4162100" y="1414800"/>
            <a:ext cx="4181799" cy="2958000"/>
          </a:xfrm>
          <a:prstGeom prst="rect">
            <a:avLst/>
          </a:prstGeom>
          <a:noFill/>
          <a:ln>
            <a:noFill/>
          </a:ln>
        </p:spPr>
      </p:pic>
      <p:sp>
        <p:nvSpPr>
          <p:cNvPr id="345" name="Google Shape;345;p52"/>
          <p:cNvSpPr txBox="1"/>
          <p:nvPr>
            <p:ph type="title"/>
          </p:nvPr>
        </p:nvSpPr>
        <p:spPr>
          <a:xfrm>
            <a:off x="800110" y="-155273"/>
            <a:ext cx="7543800" cy="1088100"/>
          </a:xfrm>
          <a:prstGeom prst="rect">
            <a:avLst/>
          </a:prstGeom>
          <a:noFill/>
          <a:ln>
            <a:noFill/>
          </a:ln>
        </p:spPr>
        <p:txBody>
          <a:bodyPr anchorCtr="0" anchor="b"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GB"/>
              <a:t>Feature selection</a:t>
            </a:r>
            <a:endParaRPr/>
          </a:p>
        </p:txBody>
      </p:sp>
      <p:sp>
        <p:nvSpPr>
          <p:cNvPr id="346" name="Google Shape;346;p52"/>
          <p:cNvSpPr txBox="1"/>
          <p:nvPr>
            <p:ph idx="1" type="body"/>
          </p:nvPr>
        </p:nvSpPr>
        <p:spPr>
          <a:xfrm>
            <a:off x="866200" y="853475"/>
            <a:ext cx="7384500" cy="376200"/>
          </a:xfrm>
          <a:prstGeom prst="rect">
            <a:avLst/>
          </a:prstGeom>
          <a:noFill/>
          <a:ln>
            <a:noFill/>
          </a:ln>
        </p:spPr>
        <p:txBody>
          <a:bodyPr anchorCtr="0" anchor="t" bIns="34275" lIns="0" spcFirstLastPara="1" rIns="0" wrap="square" tIns="34275">
            <a:noAutofit/>
          </a:bodyPr>
          <a:lstStyle/>
          <a:p>
            <a:pPr indent="-95250" lvl="0" marL="63500" rtl="0" algn="l">
              <a:lnSpc>
                <a:spcPct val="90000"/>
              </a:lnSpc>
              <a:spcBef>
                <a:spcPts val="0"/>
              </a:spcBef>
              <a:spcAft>
                <a:spcPts val="0"/>
              </a:spcAft>
              <a:buSzPts val="1500"/>
              <a:buChar char=" "/>
            </a:pPr>
            <a:r>
              <a:rPr lang="en-GB"/>
              <a:t>Feature selection is a crucial step in constructing models as it involves identifying a subset of relevant features from a larger dataset. </a:t>
            </a:r>
            <a:endParaRPr sz="1500"/>
          </a:p>
        </p:txBody>
      </p:sp>
      <p:sp>
        <p:nvSpPr>
          <p:cNvPr id="347" name="Google Shape;347;p52"/>
          <p:cNvSpPr txBox="1"/>
          <p:nvPr/>
        </p:nvSpPr>
        <p:spPr>
          <a:xfrm>
            <a:off x="866200" y="1414800"/>
            <a:ext cx="3999600" cy="2958000"/>
          </a:xfrm>
          <a:prstGeom prst="rect">
            <a:avLst/>
          </a:prstGeom>
          <a:noFill/>
          <a:ln>
            <a:noFill/>
          </a:ln>
        </p:spPr>
        <p:txBody>
          <a:bodyPr anchorCtr="0" anchor="t" bIns="91425" lIns="91425" spcFirstLastPara="1" rIns="91425" wrap="square" tIns="91425">
            <a:spAutoFit/>
          </a:bodyPr>
          <a:lstStyle/>
          <a:p>
            <a:pPr indent="-95250" lvl="0" marL="63500" rtl="0" algn="l">
              <a:lnSpc>
                <a:spcPct val="90000"/>
              </a:lnSpc>
              <a:spcBef>
                <a:spcPts val="0"/>
              </a:spcBef>
              <a:spcAft>
                <a:spcPts val="0"/>
              </a:spcAft>
              <a:buClr>
                <a:schemeClr val="accent1"/>
              </a:buClr>
              <a:buSzPts val="1500"/>
              <a:buFont typeface="Calibri"/>
              <a:buChar char=" "/>
            </a:pPr>
            <a:r>
              <a:rPr lang="en-GB" sz="1500">
                <a:solidFill>
                  <a:srgbClr val="3F3F3F"/>
                </a:solidFill>
                <a:latin typeface="Calibri"/>
                <a:ea typeface="Calibri"/>
                <a:cs typeface="Calibri"/>
                <a:sym typeface="Calibri"/>
              </a:rPr>
              <a:t>In this report, we explore the process of variable selection on a life expectancy dataset three methods:</a:t>
            </a:r>
            <a:endParaRPr sz="1500">
              <a:solidFill>
                <a:srgbClr val="3F3F3F"/>
              </a:solidFill>
              <a:latin typeface="Calibri"/>
              <a:ea typeface="Calibri"/>
              <a:cs typeface="Calibri"/>
              <a:sym typeface="Calibri"/>
            </a:endParaRPr>
          </a:p>
          <a:p>
            <a:pPr indent="-133350" lvl="2" marL="419100" rtl="0" algn="l">
              <a:lnSpc>
                <a:spcPct val="90000"/>
              </a:lnSpc>
              <a:spcBef>
                <a:spcPts val="300"/>
              </a:spcBef>
              <a:spcAft>
                <a:spcPts val="0"/>
              </a:spcAft>
              <a:buClr>
                <a:schemeClr val="accent1"/>
              </a:buClr>
              <a:buSzPts val="1500"/>
              <a:buFont typeface="Arial"/>
              <a:buChar char="•"/>
            </a:pPr>
            <a:r>
              <a:rPr lang="en-GB" sz="1500">
                <a:solidFill>
                  <a:srgbClr val="3F3F3F"/>
                </a:solidFill>
                <a:latin typeface="Calibri"/>
                <a:ea typeface="Calibri"/>
                <a:cs typeface="Calibri"/>
                <a:sym typeface="Calibri"/>
              </a:rPr>
              <a:t>Forward Selection </a:t>
            </a:r>
            <a:endParaRPr sz="1100">
              <a:solidFill>
                <a:srgbClr val="3F3F3F"/>
              </a:solidFill>
              <a:latin typeface="Calibri"/>
              <a:ea typeface="Calibri"/>
              <a:cs typeface="Calibri"/>
              <a:sym typeface="Calibri"/>
            </a:endParaRPr>
          </a:p>
          <a:p>
            <a:pPr indent="-133350" lvl="2" marL="419100" rtl="0" algn="l">
              <a:lnSpc>
                <a:spcPct val="90000"/>
              </a:lnSpc>
              <a:spcBef>
                <a:spcPts val="500"/>
              </a:spcBef>
              <a:spcAft>
                <a:spcPts val="0"/>
              </a:spcAft>
              <a:buClr>
                <a:schemeClr val="accent1"/>
              </a:buClr>
              <a:buSzPts val="1500"/>
              <a:buFont typeface="Arial"/>
              <a:buChar char="•"/>
            </a:pPr>
            <a:r>
              <a:rPr lang="en-GB" sz="1500">
                <a:solidFill>
                  <a:srgbClr val="3F3F3F"/>
                </a:solidFill>
                <a:latin typeface="Calibri"/>
                <a:ea typeface="Calibri"/>
                <a:cs typeface="Calibri"/>
                <a:sym typeface="Calibri"/>
              </a:rPr>
              <a:t>Backward Selection </a:t>
            </a:r>
            <a:endParaRPr sz="1100">
              <a:solidFill>
                <a:srgbClr val="3F3F3F"/>
              </a:solidFill>
              <a:latin typeface="Calibri"/>
              <a:ea typeface="Calibri"/>
              <a:cs typeface="Calibri"/>
              <a:sym typeface="Calibri"/>
            </a:endParaRPr>
          </a:p>
          <a:p>
            <a:pPr indent="-133350" lvl="2" marL="419100" rtl="0" algn="l">
              <a:lnSpc>
                <a:spcPct val="90000"/>
              </a:lnSpc>
              <a:spcBef>
                <a:spcPts val="500"/>
              </a:spcBef>
              <a:spcAft>
                <a:spcPts val="0"/>
              </a:spcAft>
              <a:buClr>
                <a:schemeClr val="accent1"/>
              </a:buClr>
              <a:buSzPts val="1500"/>
              <a:buFont typeface="Arial"/>
              <a:buChar char="•"/>
            </a:pPr>
            <a:r>
              <a:rPr lang="en-GB" sz="1500">
                <a:solidFill>
                  <a:srgbClr val="3F3F3F"/>
                </a:solidFill>
                <a:latin typeface="Calibri"/>
                <a:ea typeface="Calibri"/>
                <a:cs typeface="Calibri"/>
                <a:sym typeface="Calibri"/>
              </a:rPr>
              <a:t>Mixed Selection </a:t>
            </a:r>
            <a:endParaRPr sz="1100">
              <a:solidFill>
                <a:srgbClr val="3F3F3F"/>
              </a:solidFill>
              <a:latin typeface="Calibri"/>
              <a:ea typeface="Calibri"/>
              <a:cs typeface="Calibri"/>
              <a:sym typeface="Calibri"/>
            </a:endParaRPr>
          </a:p>
          <a:p>
            <a:pPr indent="0" lvl="1" marL="152400" rtl="0" algn="l">
              <a:lnSpc>
                <a:spcPct val="90000"/>
              </a:lnSpc>
              <a:spcBef>
                <a:spcPts val="500"/>
              </a:spcBef>
              <a:spcAft>
                <a:spcPts val="0"/>
              </a:spcAft>
              <a:buNone/>
            </a:pPr>
            <a:r>
              <a:rPr lang="en-GB" sz="1500">
                <a:solidFill>
                  <a:srgbClr val="3F3F3F"/>
                </a:solidFill>
                <a:latin typeface="Calibri"/>
                <a:ea typeface="Calibri"/>
                <a:cs typeface="Calibri"/>
                <a:sym typeface="Calibri"/>
              </a:rPr>
              <a:t>Additionally, we utilize four metrics:</a:t>
            </a:r>
            <a:endParaRPr>
              <a:solidFill>
                <a:srgbClr val="3F3F3F"/>
              </a:solidFill>
              <a:latin typeface="Calibri"/>
              <a:ea typeface="Calibri"/>
              <a:cs typeface="Calibri"/>
              <a:sym typeface="Calibri"/>
            </a:endParaRPr>
          </a:p>
          <a:p>
            <a:pPr indent="-133350" lvl="2" marL="419100" rtl="0" algn="l">
              <a:lnSpc>
                <a:spcPct val="90000"/>
              </a:lnSpc>
              <a:spcBef>
                <a:spcPts val="500"/>
              </a:spcBef>
              <a:spcAft>
                <a:spcPts val="0"/>
              </a:spcAft>
              <a:buClr>
                <a:schemeClr val="accent1"/>
              </a:buClr>
              <a:buSzPts val="1500"/>
              <a:buFont typeface="Arial"/>
              <a:buChar char="•"/>
            </a:pPr>
            <a:r>
              <a:rPr lang="en-GB" sz="1500">
                <a:solidFill>
                  <a:srgbClr val="3F3F3F"/>
                </a:solidFill>
                <a:latin typeface="Calibri"/>
                <a:ea typeface="Calibri"/>
                <a:cs typeface="Calibri"/>
                <a:sym typeface="Calibri"/>
              </a:rPr>
              <a:t>Residual sum of squares (RSS)</a:t>
            </a:r>
            <a:endParaRPr sz="1100">
              <a:solidFill>
                <a:srgbClr val="3F3F3F"/>
              </a:solidFill>
              <a:latin typeface="Calibri"/>
              <a:ea typeface="Calibri"/>
              <a:cs typeface="Calibri"/>
              <a:sym typeface="Calibri"/>
            </a:endParaRPr>
          </a:p>
          <a:p>
            <a:pPr indent="-133350" lvl="2" marL="419100" rtl="0" algn="l">
              <a:lnSpc>
                <a:spcPct val="90000"/>
              </a:lnSpc>
              <a:spcBef>
                <a:spcPts val="500"/>
              </a:spcBef>
              <a:spcAft>
                <a:spcPts val="0"/>
              </a:spcAft>
              <a:buClr>
                <a:schemeClr val="accent1"/>
              </a:buClr>
              <a:buSzPts val="1500"/>
              <a:buFont typeface="Arial"/>
              <a:buChar char="•"/>
            </a:pPr>
            <a:r>
              <a:rPr lang="en-GB" sz="1500">
                <a:solidFill>
                  <a:srgbClr val="3F3F3F"/>
                </a:solidFill>
                <a:latin typeface="Calibri"/>
                <a:ea typeface="Calibri"/>
                <a:cs typeface="Calibri"/>
                <a:sym typeface="Calibri"/>
              </a:rPr>
              <a:t>Adjusted R^2</a:t>
            </a:r>
            <a:endParaRPr sz="1100">
              <a:solidFill>
                <a:srgbClr val="3F3F3F"/>
              </a:solidFill>
              <a:latin typeface="Calibri"/>
              <a:ea typeface="Calibri"/>
              <a:cs typeface="Calibri"/>
              <a:sym typeface="Calibri"/>
            </a:endParaRPr>
          </a:p>
          <a:p>
            <a:pPr indent="-133350" lvl="2" marL="419100" rtl="0" algn="l">
              <a:lnSpc>
                <a:spcPct val="90000"/>
              </a:lnSpc>
              <a:spcBef>
                <a:spcPts val="500"/>
              </a:spcBef>
              <a:spcAft>
                <a:spcPts val="0"/>
              </a:spcAft>
              <a:buClr>
                <a:schemeClr val="accent1"/>
              </a:buClr>
              <a:buSzPts val="1500"/>
              <a:buFont typeface="Arial"/>
              <a:buChar char="•"/>
            </a:pPr>
            <a:r>
              <a:rPr lang="en-GB" sz="1500">
                <a:solidFill>
                  <a:srgbClr val="3F3F3F"/>
                </a:solidFill>
                <a:latin typeface="Calibri"/>
                <a:ea typeface="Calibri"/>
                <a:cs typeface="Calibri"/>
                <a:sym typeface="Calibri"/>
              </a:rPr>
              <a:t>Mallow's Cp</a:t>
            </a:r>
            <a:endParaRPr sz="1100">
              <a:solidFill>
                <a:srgbClr val="3F3F3F"/>
              </a:solidFill>
              <a:latin typeface="Calibri"/>
              <a:ea typeface="Calibri"/>
              <a:cs typeface="Calibri"/>
              <a:sym typeface="Calibri"/>
            </a:endParaRPr>
          </a:p>
          <a:p>
            <a:pPr indent="-133350" lvl="2" marL="419100" rtl="0" algn="l">
              <a:lnSpc>
                <a:spcPct val="90000"/>
              </a:lnSpc>
              <a:spcBef>
                <a:spcPts val="500"/>
              </a:spcBef>
              <a:spcAft>
                <a:spcPts val="0"/>
              </a:spcAft>
              <a:buClr>
                <a:schemeClr val="accent1"/>
              </a:buClr>
              <a:buSzPts val="1500"/>
              <a:buFont typeface="Arial"/>
              <a:buChar char="•"/>
            </a:pPr>
            <a:r>
              <a:rPr lang="en-GB" sz="1500">
                <a:solidFill>
                  <a:srgbClr val="3F3F3F"/>
                </a:solidFill>
                <a:latin typeface="Calibri"/>
                <a:ea typeface="Calibri"/>
                <a:cs typeface="Calibri"/>
                <a:sym typeface="Calibri"/>
              </a:rPr>
              <a:t>Bayesian information criterion (BIC)</a:t>
            </a:r>
            <a:endParaRPr sz="1500">
              <a:solidFill>
                <a:srgbClr val="3F3F3F"/>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3"/>
          <p:cNvSpPr txBox="1"/>
          <p:nvPr/>
        </p:nvSpPr>
        <p:spPr>
          <a:xfrm>
            <a:off x="790200" y="3655800"/>
            <a:ext cx="3586500" cy="808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200">
                <a:solidFill>
                  <a:schemeClr val="dk1"/>
                </a:solidFill>
                <a:latin typeface="Calibri"/>
                <a:ea typeface="Calibri"/>
                <a:cs typeface="Calibri"/>
                <a:sym typeface="Calibri"/>
              </a:rPr>
              <a:t>Based on these metrics, we have decided to prioritize the BIC as the criterion for selecting the best subset. This is because the BIC tends to penalize models with a larger number of variables more heavily.</a:t>
            </a:r>
            <a:endParaRPr sz="1200">
              <a:solidFill>
                <a:schemeClr val="dk1"/>
              </a:solidFill>
              <a:latin typeface="Calibri"/>
              <a:ea typeface="Calibri"/>
              <a:cs typeface="Calibri"/>
              <a:sym typeface="Calibri"/>
            </a:endParaRPr>
          </a:p>
        </p:txBody>
      </p:sp>
      <p:pic>
        <p:nvPicPr>
          <p:cNvPr id="353" name="Google Shape;353;p53"/>
          <p:cNvPicPr preferRelativeResize="0"/>
          <p:nvPr/>
        </p:nvPicPr>
        <p:blipFill>
          <a:blip r:embed="rId3">
            <a:alphaModFix/>
          </a:blip>
          <a:stretch>
            <a:fillRect/>
          </a:stretch>
        </p:blipFill>
        <p:spPr>
          <a:xfrm>
            <a:off x="645825" y="288325"/>
            <a:ext cx="3586598" cy="3060401"/>
          </a:xfrm>
          <a:prstGeom prst="rect">
            <a:avLst/>
          </a:prstGeom>
          <a:noFill/>
          <a:ln>
            <a:noFill/>
          </a:ln>
        </p:spPr>
      </p:pic>
      <p:pic>
        <p:nvPicPr>
          <p:cNvPr id="354" name="Google Shape;354;p53"/>
          <p:cNvPicPr preferRelativeResize="0"/>
          <p:nvPr/>
        </p:nvPicPr>
        <p:blipFill rotWithShape="1">
          <a:blip r:embed="rId4">
            <a:alphaModFix/>
          </a:blip>
          <a:srcRect b="0" l="0" r="0" t="0"/>
          <a:stretch/>
        </p:blipFill>
        <p:spPr>
          <a:xfrm>
            <a:off x="4509325" y="528175"/>
            <a:ext cx="1378470" cy="1870574"/>
          </a:xfrm>
          <a:prstGeom prst="rect">
            <a:avLst/>
          </a:prstGeom>
          <a:noFill/>
          <a:ln>
            <a:noFill/>
          </a:ln>
        </p:spPr>
      </p:pic>
      <p:pic>
        <p:nvPicPr>
          <p:cNvPr id="355" name="Google Shape;355;p53"/>
          <p:cNvPicPr preferRelativeResize="0"/>
          <p:nvPr/>
        </p:nvPicPr>
        <p:blipFill rotWithShape="1">
          <a:blip r:embed="rId4">
            <a:alphaModFix/>
          </a:blip>
          <a:srcRect b="0" l="0" r="0" t="0"/>
          <a:stretch/>
        </p:blipFill>
        <p:spPr>
          <a:xfrm>
            <a:off x="5811706" y="528175"/>
            <a:ext cx="1378470" cy="1870574"/>
          </a:xfrm>
          <a:prstGeom prst="rect">
            <a:avLst/>
          </a:prstGeom>
          <a:noFill/>
          <a:ln>
            <a:noFill/>
          </a:ln>
        </p:spPr>
      </p:pic>
      <p:pic>
        <p:nvPicPr>
          <p:cNvPr id="356" name="Google Shape;356;p53"/>
          <p:cNvPicPr preferRelativeResize="0"/>
          <p:nvPr/>
        </p:nvPicPr>
        <p:blipFill rotWithShape="1">
          <a:blip r:embed="rId5">
            <a:alphaModFix/>
          </a:blip>
          <a:srcRect b="0" l="0" r="0" t="0"/>
          <a:stretch/>
        </p:blipFill>
        <p:spPr>
          <a:xfrm>
            <a:off x="7190179" y="528175"/>
            <a:ext cx="1378470" cy="1870574"/>
          </a:xfrm>
          <a:prstGeom prst="rect">
            <a:avLst/>
          </a:prstGeom>
          <a:noFill/>
          <a:ln>
            <a:noFill/>
          </a:ln>
        </p:spPr>
      </p:pic>
      <p:sp>
        <p:nvSpPr>
          <p:cNvPr id="357" name="Google Shape;357;p53"/>
          <p:cNvSpPr txBox="1"/>
          <p:nvPr/>
        </p:nvSpPr>
        <p:spPr>
          <a:xfrm>
            <a:off x="5887800" y="541800"/>
            <a:ext cx="16527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200">
                <a:solidFill>
                  <a:schemeClr val="dk1"/>
                </a:solidFill>
                <a:latin typeface="Calibri"/>
                <a:ea typeface="Calibri"/>
                <a:cs typeface="Calibri"/>
                <a:sym typeface="Calibri"/>
              </a:rPr>
              <a:t>Backward selection</a:t>
            </a:r>
            <a:endParaRPr sz="1200">
              <a:solidFill>
                <a:schemeClr val="dk1"/>
              </a:solidFill>
              <a:latin typeface="Calibri"/>
              <a:ea typeface="Calibri"/>
              <a:cs typeface="Calibri"/>
              <a:sym typeface="Calibri"/>
            </a:endParaRPr>
          </a:p>
        </p:txBody>
      </p:sp>
      <p:sp>
        <p:nvSpPr>
          <p:cNvPr id="358" name="Google Shape;358;p53"/>
          <p:cNvSpPr txBox="1"/>
          <p:nvPr/>
        </p:nvSpPr>
        <p:spPr>
          <a:xfrm>
            <a:off x="4571990" y="541800"/>
            <a:ext cx="14676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200">
                <a:solidFill>
                  <a:schemeClr val="dk1"/>
                </a:solidFill>
                <a:latin typeface="Calibri"/>
                <a:ea typeface="Calibri"/>
                <a:cs typeface="Calibri"/>
                <a:sym typeface="Calibri"/>
              </a:rPr>
              <a:t>Forward selection</a:t>
            </a:r>
            <a:endParaRPr sz="1200">
              <a:solidFill>
                <a:schemeClr val="dk1"/>
              </a:solidFill>
              <a:latin typeface="Calibri"/>
              <a:ea typeface="Calibri"/>
              <a:cs typeface="Calibri"/>
              <a:sym typeface="Calibri"/>
            </a:endParaRPr>
          </a:p>
        </p:txBody>
      </p:sp>
      <p:sp>
        <p:nvSpPr>
          <p:cNvPr id="359" name="Google Shape;359;p53"/>
          <p:cNvSpPr txBox="1"/>
          <p:nvPr/>
        </p:nvSpPr>
        <p:spPr>
          <a:xfrm>
            <a:off x="7314050" y="541800"/>
            <a:ext cx="14676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200">
                <a:solidFill>
                  <a:schemeClr val="dk1"/>
                </a:solidFill>
                <a:latin typeface="Calibri"/>
                <a:ea typeface="Calibri"/>
                <a:cs typeface="Calibri"/>
                <a:sym typeface="Calibri"/>
              </a:rPr>
              <a:t>Mixed selection</a:t>
            </a:r>
            <a:endParaRPr sz="1200">
              <a:solidFill>
                <a:schemeClr val="dk1"/>
              </a:solidFill>
              <a:latin typeface="Calibri"/>
              <a:ea typeface="Calibri"/>
              <a:cs typeface="Calibri"/>
              <a:sym typeface="Calibri"/>
            </a:endParaRPr>
          </a:p>
        </p:txBody>
      </p:sp>
      <p:sp>
        <p:nvSpPr>
          <p:cNvPr id="360" name="Google Shape;360;p53"/>
          <p:cNvSpPr txBox="1"/>
          <p:nvPr/>
        </p:nvSpPr>
        <p:spPr>
          <a:xfrm>
            <a:off x="4659125" y="2582650"/>
            <a:ext cx="3852000" cy="2031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GB" sz="1200">
                <a:solidFill>
                  <a:schemeClr val="dk1"/>
                </a:solidFill>
                <a:latin typeface="Calibri"/>
                <a:ea typeface="Calibri"/>
                <a:cs typeface="Calibri"/>
                <a:sym typeface="Calibri"/>
              </a:rPr>
              <a:t>The feature selection analysis, incorporating forward, backward, and mixed techniques, consistently identifies 13 features as the optimal subset for building a predictive model. </a:t>
            </a:r>
            <a:endParaRPr sz="1200">
              <a:solidFill>
                <a:schemeClr val="dk1"/>
              </a:solidFill>
            </a:endParaRPr>
          </a:p>
          <a:p>
            <a:pPr indent="0" lvl="0" marL="0" rtl="0" algn="just">
              <a:spcBef>
                <a:spcPts val="0"/>
              </a:spcBef>
              <a:spcAft>
                <a:spcPts val="0"/>
              </a:spcAft>
              <a:buNone/>
            </a:pPr>
            <a:r>
              <a:rPr lang="en-GB" sz="1200">
                <a:solidFill>
                  <a:schemeClr val="dk1"/>
                </a:solidFill>
                <a:latin typeface="Calibri"/>
                <a:ea typeface="Calibri"/>
                <a:cs typeface="Calibri"/>
                <a:sym typeface="Calibri"/>
              </a:rPr>
              <a:t>By focusing on these 13 features, we can create a streamlined and efficient model that avoids unnecessary complexity and reduces the risk of overfitting. Additionally, we examine the selected variables and their coefficients for each method to gain further insights into the model’s behavior.</a:t>
            </a:r>
            <a:endParaRPr sz="1200">
              <a:solidFill>
                <a:schemeClr val="dk1"/>
              </a:solidFill>
              <a:latin typeface="Calibri"/>
              <a:ea typeface="Calibri"/>
              <a:cs typeface="Calibri"/>
              <a:sym typeface="Calibri"/>
            </a:endParaRPr>
          </a:p>
        </p:txBody>
      </p:sp>
      <p:cxnSp>
        <p:nvCxnSpPr>
          <p:cNvPr id="361" name="Google Shape;361;p53"/>
          <p:cNvCxnSpPr/>
          <p:nvPr/>
        </p:nvCxnSpPr>
        <p:spPr>
          <a:xfrm>
            <a:off x="4382350" y="173000"/>
            <a:ext cx="5700" cy="444150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GB"/>
              <a:t>Obtaining data</a:t>
            </a:r>
            <a:endParaRPr/>
          </a:p>
        </p:txBody>
      </p:sp>
      <p:sp>
        <p:nvSpPr>
          <p:cNvPr id="159" name="Google Shape;159;p27"/>
          <p:cNvSpPr txBox="1"/>
          <p:nvPr>
            <p:ph idx="1" type="body"/>
          </p:nvPr>
        </p:nvSpPr>
        <p:spPr>
          <a:xfrm>
            <a:off x="822960" y="1861671"/>
            <a:ext cx="7543800" cy="3017520"/>
          </a:xfrm>
          <a:prstGeom prst="rect">
            <a:avLst/>
          </a:prstGeom>
          <a:noFill/>
          <a:ln>
            <a:noFill/>
          </a:ln>
        </p:spPr>
        <p:txBody>
          <a:bodyPr anchorCtr="0" anchor="t" bIns="34275" lIns="0" spcFirstLastPara="1" rIns="0" wrap="square" tIns="34275">
            <a:normAutofit/>
          </a:bodyPr>
          <a:lstStyle/>
          <a:p>
            <a:pPr indent="-95250" lvl="0" marL="63500" rtl="0" algn="l">
              <a:lnSpc>
                <a:spcPct val="90000"/>
              </a:lnSpc>
              <a:spcBef>
                <a:spcPts val="0"/>
              </a:spcBef>
              <a:spcAft>
                <a:spcPts val="0"/>
              </a:spcAft>
              <a:buSzPts val="1500"/>
              <a:buChar char=" "/>
            </a:pPr>
            <a:r>
              <a:rPr lang="en-GB"/>
              <a:t>For this project, we obtained the Life Expectancy dataset from Kaggle. The health factors data was collected from the WHO data repository website, and the corresponding economic data was obtained from the United Nations. </a:t>
            </a:r>
            <a:endParaRPr/>
          </a:p>
          <a:p>
            <a:pPr indent="-95250" lvl="0" marL="63500" rtl="0" algn="l">
              <a:lnSpc>
                <a:spcPct val="90000"/>
              </a:lnSpc>
              <a:spcBef>
                <a:spcPts val="1100"/>
              </a:spcBef>
              <a:spcAft>
                <a:spcPts val="0"/>
              </a:spcAft>
              <a:buSzPts val="1500"/>
              <a:buChar char=" "/>
            </a:pPr>
            <a:r>
              <a:rPr lang="en-GB"/>
              <a:t>The dataset was collected for 193 countries between the years 2000-2015, and it consists of 2938 observations and 22 attributes, of which 20 are meant to be predicting variables.</a:t>
            </a:r>
            <a:endParaRPr/>
          </a:p>
          <a:p>
            <a:pPr indent="-95250" lvl="0" marL="63500" rtl="0" algn="l">
              <a:lnSpc>
                <a:spcPct val="90000"/>
              </a:lnSpc>
              <a:spcBef>
                <a:spcPts val="1100"/>
              </a:spcBef>
              <a:spcAft>
                <a:spcPts val="0"/>
              </a:spcAft>
              <a:buSzPts val="1500"/>
              <a:buChar char=" "/>
            </a:pPr>
            <a:r>
              <a:rPr lang="en-GB"/>
              <a:t>More specifically, our goal is to use these 20 variables to predict our target feature: Life Expectancy.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54"/>
          <p:cNvPicPr preferRelativeResize="0"/>
          <p:nvPr/>
        </p:nvPicPr>
        <p:blipFill rotWithShape="1">
          <a:blip r:embed="rId3">
            <a:alphaModFix/>
          </a:blip>
          <a:srcRect b="0" l="0" r="0" t="0"/>
          <a:stretch/>
        </p:blipFill>
        <p:spPr>
          <a:xfrm>
            <a:off x="611825" y="357500"/>
            <a:ext cx="2726401" cy="2491025"/>
          </a:xfrm>
          <a:prstGeom prst="rect">
            <a:avLst/>
          </a:prstGeom>
          <a:noFill/>
          <a:ln>
            <a:noFill/>
          </a:ln>
        </p:spPr>
      </p:pic>
      <p:pic>
        <p:nvPicPr>
          <p:cNvPr id="367" name="Google Shape;367;p54"/>
          <p:cNvPicPr preferRelativeResize="0"/>
          <p:nvPr/>
        </p:nvPicPr>
        <p:blipFill rotWithShape="1">
          <a:blip r:embed="rId4">
            <a:alphaModFix/>
          </a:blip>
          <a:srcRect b="0" l="0" r="0" t="0"/>
          <a:stretch/>
        </p:blipFill>
        <p:spPr>
          <a:xfrm>
            <a:off x="3338225" y="357500"/>
            <a:ext cx="2726401" cy="2548699"/>
          </a:xfrm>
          <a:prstGeom prst="rect">
            <a:avLst/>
          </a:prstGeom>
          <a:noFill/>
          <a:ln>
            <a:noFill/>
          </a:ln>
        </p:spPr>
      </p:pic>
      <p:pic>
        <p:nvPicPr>
          <p:cNvPr id="368" name="Google Shape;368;p54"/>
          <p:cNvPicPr preferRelativeResize="0"/>
          <p:nvPr/>
        </p:nvPicPr>
        <p:blipFill rotWithShape="1">
          <a:blip r:embed="rId5">
            <a:alphaModFix/>
          </a:blip>
          <a:srcRect b="0" l="0" r="0" t="0"/>
          <a:stretch/>
        </p:blipFill>
        <p:spPr>
          <a:xfrm>
            <a:off x="5995425" y="357500"/>
            <a:ext cx="2901199" cy="2548699"/>
          </a:xfrm>
          <a:prstGeom prst="rect">
            <a:avLst/>
          </a:prstGeom>
          <a:noFill/>
          <a:ln>
            <a:noFill/>
          </a:ln>
        </p:spPr>
      </p:pic>
      <p:sp>
        <p:nvSpPr>
          <p:cNvPr id="369" name="Google Shape;369;p54"/>
          <p:cNvSpPr txBox="1"/>
          <p:nvPr/>
        </p:nvSpPr>
        <p:spPr>
          <a:xfrm>
            <a:off x="744625" y="2985250"/>
            <a:ext cx="7754700" cy="136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Overall, when the forward, backward, and mixed methods yield the same coefficients for specific variables, it strengthens the evidence for the importance and reliability of those variables in predicting the target variable. </a:t>
            </a:r>
            <a:endParaRPr sz="1100"/>
          </a:p>
          <a:p>
            <a:pPr indent="0" lvl="0" marL="0" marR="0" rtl="0" algn="l">
              <a:spcBef>
                <a:spcPts val="0"/>
              </a:spcBef>
              <a:spcAft>
                <a:spcPts val="0"/>
              </a:spcAft>
              <a:buNone/>
            </a:pPr>
            <a:r>
              <a:rPr lang="en-GB" sz="1400">
                <a:solidFill>
                  <a:schemeClr val="dk1"/>
                </a:solidFill>
                <a:latin typeface="Calibri"/>
                <a:ea typeface="Calibri"/>
                <a:cs typeface="Calibri"/>
                <a:sym typeface="Calibri"/>
              </a:rPr>
              <a:t>It provides consistency, stability, and confidence in the selected features, which are crucial for building effective and interpretable regression models.</a:t>
            </a:r>
            <a:endParaRPr sz="1100"/>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5"/>
          <p:cNvSpPr txBox="1"/>
          <p:nvPr>
            <p:ph type="title"/>
          </p:nvPr>
        </p:nvSpPr>
        <p:spPr>
          <a:xfrm>
            <a:off x="342900" y="-766906"/>
            <a:ext cx="2400300" cy="1714500"/>
          </a:xfrm>
          <a:prstGeom prst="rect">
            <a:avLst/>
          </a:prstGeom>
          <a:noFill/>
          <a:ln>
            <a:noFill/>
          </a:ln>
        </p:spPr>
        <p:txBody>
          <a:bodyPr anchorCtr="0" anchor="b"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b="1" lang="en-GB" sz="3600"/>
              <a:t>Model data</a:t>
            </a:r>
            <a:endParaRPr b="1" sz="3600"/>
          </a:p>
        </p:txBody>
      </p:sp>
      <p:sp>
        <p:nvSpPr>
          <p:cNvPr id="375" name="Google Shape;375;p55"/>
          <p:cNvSpPr txBox="1"/>
          <p:nvPr>
            <p:ph idx="1" type="body"/>
          </p:nvPr>
        </p:nvSpPr>
        <p:spPr>
          <a:xfrm>
            <a:off x="396675" y="1051100"/>
            <a:ext cx="2472600" cy="3153600"/>
          </a:xfrm>
          <a:prstGeom prst="rect">
            <a:avLst/>
          </a:prstGeom>
          <a:noFill/>
          <a:ln>
            <a:noFill/>
          </a:ln>
        </p:spPr>
        <p:txBody>
          <a:bodyPr anchorCtr="0" anchor="t" bIns="34275" lIns="0" spcFirstLastPara="1" rIns="0" wrap="square" tIns="34275">
            <a:normAutofit/>
          </a:bodyPr>
          <a:lstStyle/>
          <a:p>
            <a:pPr indent="-88900" lvl="0" marL="63500" rtl="0" algn="l">
              <a:lnSpc>
                <a:spcPct val="90000"/>
              </a:lnSpc>
              <a:spcBef>
                <a:spcPts val="0"/>
              </a:spcBef>
              <a:spcAft>
                <a:spcPts val="0"/>
              </a:spcAft>
              <a:buClr>
                <a:schemeClr val="lt1"/>
              </a:buClr>
              <a:buSzPts val="1400"/>
              <a:buChar char=" "/>
            </a:pPr>
            <a:r>
              <a:rPr lang="en-GB" sz="1400">
                <a:solidFill>
                  <a:schemeClr val="lt1"/>
                </a:solidFill>
              </a:rPr>
              <a:t>I</a:t>
            </a:r>
            <a:r>
              <a:rPr lang="en-GB">
                <a:solidFill>
                  <a:schemeClr val="lt1"/>
                </a:solidFill>
              </a:rPr>
              <a:t>n this section we’re going to apply three models to both the full dataset and the reduced dataset and then we’re going to compare the results.</a:t>
            </a:r>
            <a:r>
              <a:rPr lang="en-GB" sz="1400">
                <a:solidFill>
                  <a:schemeClr val="lt1"/>
                </a:solidFill>
              </a:rPr>
              <a:t> </a:t>
            </a:r>
            <a:endParaRPr sz="1400">
              <a:solidFill>
                <a:schemeClr val="lt1"/>
              </a:solidFill>
            </a:endParaRPr>
          </a:p>
          <a:p>
            <a:pPr indent="-88900" lvl="0" marL="63500" rtl="0" algn="l">
              <a:lnSpc>
                <a:spcPct val="90000"/>
              </a:lnSpc>
              <a:spcBef>
                <a:spcPts val="0"/>
              </a:spcBef>
              <a:spcAft>
                <a:spcPts val="0"/>
              </a:spcAft>
              <a:buSzPts val="1400"/>
              <a:buChar char=" "/>
            </a:pPr>
            <a:r>
              <a:t/>
            </a:r>
            <a:endParaRPr/>
          </a:p>
          <a:p>
            <a:pPr indent="0" lvl="0" marL="0" rtl="0" algn="l">
              <a:lnSpc>
                <a:spcPct val="90000"/>
              </a:lnSpc>
              <a:spcBef>
                <a:spcPts val="1200"/>
              </a:spcBef>
              <a:spcAft>
                <a:spcPts val="0"/>
              </a:spcAft>
              <a:buSzPts val="1500"/>
              <a:buNone/>
            </a:pPr>
            <a:r>
              <a:t/>
            </a:r>
            <a:endParaRPr/>
          </a:p>
        </p:txBody>
      </p:sp>
      <p:sp>
        <p:nvSpPr>
          <p:cNvPr id="376" name="Google Shape;376;p55"/>
          <p:cNvSpPr txBox="1"/>
          <p:nvPr/>
        </p:nvSpPr>
        <p:spPr>
          <a:xfrm>
            <a:off x="294750" y="2346975"/>
            <a:ext cx="2496600" cy="2434500"/>
          </a:xfrm>
          <a:prstGeom prst="rect">
            <a:avLst/>
          </a:prstGeom>
          <a:noFill/>
          <a:ln>
            <a:noFill/>
          </a:ln>
        </p:spPr>
        <p:txBody>
          <a:bodyPr anchorCtr="0" anchor="t" bIns="91425" lIns="91425" spcFirstLastPara="1" rIns="91425" wrap="square" tIns="91425">
            <a:spAutoFit/>
          </a:bodyPr>
          <a:lstStyle/>
          <a:p>
            <a:pPr indent="-95250" lvl="0" marL="63500" rtl="0" algn="l">
              <a:lnSpc>
                <a:spcPct val="90000"/>
              </a:lnSpc>
              <a:spcBef>
                <a:spcPts val="0"/>
              </a:spcBef>
              <a:spcAft>
                <a:spcPts val="0"/>
              </a:spcAft>
              <a:buClr>
                <a:schemeClr val="lt1"/>
              </a:buClr>
              <a:buSzPts val="1500"/>
              <a:buFont typeface="Calibri"/>
              <a:buChar char=" "/>
            </a:pPr>
            <a:r>
              <a:rPr lang="en-GB" sz="1500">
                <a:solidFill>
                  <a:schemeClr val="lt1"/>
                </a:solidFill>
                <a:latin typeface="Calibri"/>
                <a:ea typeface="Calibri"/>
                <a:cs typeface="Calibri"/>
                <a:sym typeface="Calibri"/>
              </a:rPr>
              <a:t>The models that we’re going to apply are:</a:t>
            </a:r>
            <a:endParaRPr sz="1500">
              <a:solidFill>
                <a:schemeClr val="lt1"/>
              </a:solidFill>
              <a:latin typeface="Calibri"/>
              <a:ea typeface="Calibri"/>
              <a:cs typeface="Calibri"/>
              <a:sym typeface="Calibri"/>
            </a:endParaRPr>
          </a:p>
          <a:p>
            <a:pPr indent="-95250" lvl="0" marL="63500" rtl="0" algn="l">
              <a:lnSpc>
                <a:spcPct val="90000"/>
              </a:lnSpc>
              <a:spcBef>
                <a:spcPts val="0"/>
              </a:spcBef>
              <a:spcAft>
                <a:spcPts val="0"/>
              </a:spcAft>
              <a:buClr>
                <a:schemeClr val="lt1"/>
              </a:buClr>
              <a:buSzPts val="1500"/>
              <a:buFont typeface="Calibri"/>
              <a:buChar char=" "/>
            </a:pPr>
            <a:r>
              <a:t/>
            </a:r>
            <a:endParaRPr sz="1500">
              <a:solidFill>
                <a:schemeClr val="lt1"/>
              </a:solidFill>
              <a:latin typeface="Calibri"/>
              <a:ea typeface="Calibri"/>
              <a:cs typeface="Calibri"/>
              <a:sym typeface="Calibri"/>
            </a:endParaRPr>
          </a:p>
          <a:p>
            <a:pPr indent="-139700" lvl="2" marL="419100" rtl="0" algn="l">
              <a:lnSpc>
                <a:spcPct val="90000"/>
              </a:lnSpc>
              <a:spcBef>
                <a:spcPts val="300"/>
              </a:spcBef>
              <a:spcAft>
                <a:spcPts val="0"/>
              </a:spcAft>
              <a:buClr>
                <a:schemeClr val="lt1"/>
              </a:buClr>
              <a:buSzPts val="1400"/>
              <a:buFont typeface="Arial"/>
              <a:buChar char="•"/>
            </a:pPr>
            <a:r>
              <a:rPr lang="en-GB">
                <a:solidFill>
                  <a:schemeClr val="lt1"/>
                </a:solidFill>
                <a:latin typeface="Calibri"/>
                <a:ea typeface="Calibri"/>
                <a:cs typeface="Calibri"/>
                <a:sym typeface="Calibri"/>
              </a:rPr>
              <a:t>Linear Regression</a:t>
            </a:r>
            <a:endParaRPr sz="1100">
              <a:solidFill>
                <a:schemeClr val="lt1"/>
              </a:solidFill>
              <a:latin typeface="Calibri"/>
              <a:ea typeface="Calibri"/>
              <a:cs typeface="Calibri"/>
              <a:sym typeface="Calibri"/>
            </a:endParaRPr>
          </a:p>
          <a:p>
            <a:pPr indent="-139700" lvl="2" marL="419100" rtl="0" algn="l">
              <a:lnSpc>
                <a:spcPct val="90000"/>
              </a:lnSpc>
              <a:spcBef>
                <a:spcPts val="500"/>
              </a:spcBef>
              <a:spcAft>
                <a:spcPts val="0"/>
              </a:spcAft>
              <a:buClr>
                <a:schemeClr val="lt1"/>
              </a:buClr>
              <a:buSzPts val="1400"/>
              <a:buFont typeface="Arial"/>
              <a:buChar char="•"/>
            </a:pPr>
            <a:r>
              <a:rPr lang="en-GB">
                <a:solidFill>
                  <a:schemeClr val="lt1"/>
                </a:solidFill>
                <a:latin typeface="Calibri"/>
                <a:ea typeface="Calibri"/>
                <a:cs typeface="Calibri"/>
                <a:sym typeface="Calibri"/>
              </a:rPr>
              <a:t>Ridge Regression</a:t>
            </a:r>
            <a:endParaRPr sz="1100">
              <a:solidFill>
                <a:schemeClr val="lt1"/>
              </a:solidFill>
              <a:latin typeface="Calibri"/>
              <a:ea typeface="Calibri"/>
              <a:cs typeface="Calibri"/>
              <a:sym typeface="Calibri"/>
            </a:endParaRPr>
          </a:p>
          <a:p>
            <a:pPr indent="-139700" lvl="2" marL="419100" rtl="0" algn="l">
              <a:lnSpc>
                <a:spcPct val="90000"/>
              </a:lnSpc>
              <a:spcBef>
                <a:spcPts val="500"/>
              </a:spcBef>
              <a:spcAft>
                <a:spcPts val="0"/>
              </a:spcAft>
              <a:buClr>
                <a:schemeClr val="lt1"/>
              </a:buClr>
              <a:buSzPts val="1400"/>
              <a:buFont typeface="Arial"/>
              <a:buChar char="•"/>
            </a:pPr>
            <a:r>
              <a:rPr lang="en-GB">
                <a:solidFill>
                  <a:schemeClr val="lt1"/>
                </a:solidFill>
                <a:latin typeface="Calibri"/>
                <a:ea typeface="Calibri"/>
                <a:cs typeface="Calibri"/>
                <a:sym typeface="Calibri"/>
              </a:rPr>
              <a:t>Lasso Regression</a:t>
            </a:r>
            <a:endParaRPr>
              <a:solidFill>
                <a:schemeClr val="lt1"/>
              </a:solidFill>
              <a:latin typeface="Calibri"/>
              <a:ea typeface="Calibri"/>
              <a:cs typeface="Calibri"/>
              <a:sym typeface="Calibri"/>
            </a:endParaRPr>
          </a:p>
          <a:p>
            <a:pPr indent="-139700" lvl="2" marL="419100" rtl="0" algn="l">
              <a:lnSpc>
                <a:spcPct val="90000"/>
              </a:lnSpc>
              <a:spcBef>
                <a:spcPts val="500"/>
              </a:spcBef>
              <a:spcAft>
                <a:spcPts val="0"/>
              </a:spcAft>
              <a:buClr>
                <a:schemeClr val="lt1"/>
              </a:buClr>
              <a:buSzPts val="1400"/>
              <a:buFont typeface="Arial"/>
              <a:buChar char="•"/>
            </a:pPr>
            <a:r>
              <a:rPr lang="en-GB">
                <a:solidFill>
                  <a:schemeClr val="lt1"/>
                </a:solidFill>
                <a:latin typeface="Calibri"/>
                <a:ea typeface="Calibri"/>
                <a:cs typeface="Calibri"/>
                <a:sym typeface="Calibri"/>
              </a:rPr>
              <a:t>Polynomial </a:t>
            </a:r>
            <a:r>
              <a:rPr lang="en-GB">
                <a:solidFill>
                  <a:schemeClr val="lt1"/>
                </a:solidFill>
                <a:latin typeface="Calibri"/>
                <a:ea typeface="Calibri"/>
                <a:cs typeface="Calibri"/>
                <a:sym typeface="Calibri"/>
              </a:rPr>
              <a:t>Regression</a:t>
            </a:r>
            <a:endParaRPr>
              <a:solidFill>
                <a:schemeClr val="lt1"/>
              </a:solidFill>
              <a:latin typeface="Calibri"/>
              <a:ea typeface="Calibri"/>
              <a:cs typeface="Calibri"/>
              <a:sym typeface="Calibri"/>
            </a:endParaRPr>
          </a:p>
          <a:p>
            <a:pPr indent="0" lvl="0" marL="419100" rtl="0" algn="l">
              <a:lnSpc>
                <a:spcPct val="90000"/>
              </a:lnSpc>
              <a:spcBef>
                <a:spcPts val="500"/>
              </a:spcBef>
              <a:spcAft>
                <a:spcPts val="0"/>
              </a:spcAft>
              <a:buNone/>
            </a:pPr>
            <a:r>
              <a:t/>
            </a:r>
            <a:endParaRPr>
              <a:solidFill>
                <a:srgbClr val="3F3F3F"/>
              </a:solidFill>
              <a:latin typeface="Calibri"/>
              <a:ea typeface="Calibri"/>
              <a:cs typeface="Calibri"/>
              <a:sym typeface="Calibri"/>
            </a:endParaRPr>
          </a:p>
          <a:p>
            <a:pPr indent="0" lvl="0" marL="0" rtl="0" algn="l">
              <a:lnSpc>
                <a:spcPct val="90000"/>
              </a:lnSpc>
              <a:spcBef>
                <a:spcPts val="1200"/>
              </a:spcBef>
              <a:spcAft>
                <a:spcPts val="0"/>
              </a:spcAft>
              <a:buNone/>
            </a:pPr>
            <a:r>
              <a:t/>
            </a:r>
            <a:endParaRPr sz="1500">
              <a:solidFill>
                <a:srgbClr val="3F3F3F"/>
              </a:solidFill>
              <a:latin typeface="Calibri"/>
              <a:ea typeface="Calibri"/>
              <a:cs typeface="Calibri"/>
              <a:sym typeface="Calibri"/>
            </a:endParaRPr>
          </a:p>
        </p:txBody>
      </p:sp>
      <p:pic>
        <p:nvPicPr>
          <p:cNvPr id="377" name="Google Shape;377;p55"/>
          <p:cNvPicPr preferRelativeResize="0"/>
          <p:nvPr/>
        </p:nvPicPr>
        <p:blipFill rotWithShape="1">
          <a:blip r:embed="rId3">
            <a:alphaModFix/>
          </a:blip>
          <a:srcRect b="33047" l="0" r="0" t="-2184"/>
          <a:stretch/>
        </p:blipFill>
        <p:spPr>
          <a:xfrm>
            <a:off x="3622938" y="1172075"/>
            <a:ext cx="4654275" cy="1938175"/>
          </a:xfrm>
          <a:prstGeom prst="rect">
            <a:avLst/>
          </a:prstGeom>
          <a:noFill/>
          <a:ln>
            <a:noFill/>
          </a:ln>
        </p:spPr>
      </p:pic>
      <p:pic>
        <p:nvPicPr>
          <p:cNvPr id="378" name="Google Shape;378;p55"/>
          <p:cNvPicPr preferRelativeResize="0"/>
          <p:nvPr/>
        </p:nvPicPr>
        <p:blipFill rotWithShape="1">
          <a:blip r:embed="rId4">
            <a:alphaModFix/>
          </a:blip>
          <a:srcRect b="30862" l="0" r="0" t="0"/>
          <a:stretch/>
        </p:blipFill>
        <p:spPr>
          <a:xfrm>
            <a:off x="3570050" y="3198700"/>
            <a:ext cx="4760052" cy="1714500"/>
          </a:xfrm>
          <a:prstGeom prst="rect">
            <a:avLst/>
          </a:prstGeom>
          <a:noFill/>
          <a:ln>
            <a:noFill/>
          </a:ln>
        </p:spPr>
      </p:pic>
      <p:sp>
        <p:nvSpPr>
          <p:cNvPr id="379" name="Google Shape;379;p55"/>
          <p:cNvSpPr txBox="1"/>
          <p:nvPr/>
        </p:nvSpPr>
        <p:spPr>
          <a:xfrm>
            <a:off x="3477475" y="330575"/>
            <a:ext cx="3940200" cy="9939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1500"/>
              </a:spcBef>
              <a:spcAft>
                <a:spcPts val="0"/>
              </a:spcAft>
              <a:buClr>
                <a:schemeClr val="dk1"/>
              </a:buClr>
              <a:buSzPts val="1100"/>
              <a:buFont typeface="Arial"/>
              <a:buNone/>
            </a:pPr>
            <a:r>
              <a:rPr lang="en-GB" sz="2900">
                <a:solidFill>
                  <a:srgbClr val="333333"/>
                </a:solidFill>
                <a:highlight>
                  <a:srgbClr val="FFFFFF"/>
                </a:highlight>
                <a:latin typeface="Calibri"/>
                <a:ea typeface="Calibri"/>
                <a:cs typeface="Calibri"/>
                <a:sym typeface="Calibri"/>
              </a:rPr>
              <a:t>Simple linear model</a:t>
            </a:r>
            <a:endParaRPr sz="2900">
              <a:solidFill>
                <a:srgbClr val="333333"/>
              </a:solidFill>
              <a:highlight>
                <a:srgbClr val="FFFFFF"/>
              </a:highlight>
              <a:latin typeface="Calibri"/>
              <a:ea typeface="Calibri"/>
              <a:cs typeface="Calibri"/>
              <a:sym typeface="Calibri"/>
            </a:endParaRPr>
          </a:p>
          <a:p>
            <a:pPr indent="0" lvl="0" marL="0" rtl="0" algn="l">
              <a:spcBef>
                <a:spcPts val="800"/>
              </a:spcBef>
              <a:spcAft>
                <a:spcPts val="0"/>
              </a:spcAft>
              <a:buNone/>
            </a:pPr>
            <a:r>
              <a:t/>
            </a:r>
            <a:endParaRPr>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56"/>
          <p:cNvPicPr preferRelativeResize="0"/>
          <p:nvPr/>
        </p:nvPicPr>
        <p:blipFill rotWithShape="1">
          <a:blip r:embed="rId3">
            <a:alphaModFix/>
          </a:blip>
          <a:srcRect b="0" l="0" r="0" t="14126"/>
          <a:stretch/>
        </p:blipFill>
        <p:spPr>
          <a:xfrm>
            <a:off x="4968612" y="1786549"/>
            <a:ext cx="3248001" cy="1439213"/>
          </a:xfrm>
          <a:prstGeom prst="rect">
            <a:avLst/>
          </a:prstGeom>
          <a:noFill/>
          <a:ln>
            <a:noFill/>
          </a:ln>
        </p:spPr>
      </p:pic>
      <p:sp>
        <p:nvSpPr>
          <p:cNvPr id="385" name="Google Shape;385;p56"/>
          <p:cNvSpPr txBox="1"/>
          <p:nvPr>
            <p:ph type="title"/>
          </p:nvPr>
        </p:nvSpPr>
        <p:spPr>
          <a:xfrm>
            <a:off x="800110" y="-407823"/>
            <a:ext cx="7543800" cy="10881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GB">
                <a:solidFill>
                  <a:schemeClr val="dk1"/>
                </a:solidFill>
              </a:rPr>
              <a:t>Model Description</a:t>
            </a:r>
            <a:endParaRPr>
              <a:solidFill>
                <a:schemeClr val="dk1"/>
              </a:solidFill>
            </a:endParaRPr>
          </a:p>
        </p:txBody>
      </p:sp>
      <p:sp>
        <p:nvSpPr>
          <p:cNvPr id="386" name="Google Shape;386;p56"/>
          <p:cNvSpPr txBox="1"/>
          <p:nvPr/>
        </p:nvSpPr>
        <p:spPr>
          <a:xfrm>
            <a:off x="751675" y="595500"/>
            <a:ext cx="75921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Calibri"/>
                <a:ea typeface="Calibri"/>
                <a:cs typeface="Calibri"/>
                <a:sym typeface="Calibri"/>
              </a:rPr>
              <a:t>For implementing the lasso regression and ridge regression model, we do the cross validation in order to find the best lambda to minimize the Mean Squared Error, also we use the shrinkage parameter in lasso model.  here we have the plots o</a:t>
            </a:r>
            <a:r>
              <a:rPr lang="en-GB" sz="1300">
                <a:latin typeface="Calibri"/>
                <a:ea typeface="Calibri"/>
                <a:cs typeface="Calibri"/>
                <a:sym typeface="Calibri"/>
              </a:rPr>
              <a:t>f</a:t>
            </a:r>
            <a:r>
              <a:rPr lang="en-GB" sz="1300">
                <a:latin typeface="Calibri"/>
                <a:ea typeface="Calibri"/>
                <a:cs typeface="Calibri"/>
                <a:sym typeface="Calibri"/>
              </a:rPr>
              <a:t> coefficients for different lambda:</a:t>
            </a:r>
            <a:endParaRPr sz="1300">
              <a:latin typeface="Calibri"/>
              <a:ea typeface="Calibri"/>
              <a:cs typeface="Calibri"/>
              <a:sym typeface="Calibri"/>
            </a:endParaRPr>
          </a:p>
        </p:txBody>
      </p:sp>
      <p:pic>
        <p:nvPicPr>
          <p:cNvPr id="387" name="Google Shape;387;p56"/>
          <p:cNvPicPr preferRelativeResize="0"/>
          <p:nvPr/>
        </p:nvPicPr>
        <p:blipFill rotWithShape="1">
          <a:blip r:embed="rId4">
            <a:alphaModFix/>
          </a:blip>
          <a:srcRect b="0" l="0" r="3344" t="12296"/>
          <a:stretch/>
        </p:blipFill>
        <p:spPr>
          <a:xfrm>
            <a:off x="1303175" y="1806250"/>
            <a:ext cx="2906198" cy="1399800"/>
          </a:xfrm>
          <a:prstGeom prst="rect">
            <a:avLst/>
          </a:prstGeom>
          <a:noFill/>
          <a:ln>
            <a:noFill/>
          </a:ln>
        </p:spPr>
      </p:pic>
      <p:pic>
        <p:nvPicPr>
          <p:cNvPr id="388" name="Google Shape;388;p56"/>
          <p:cNvPicPr preferRelativeResize="0"/>
          <p:nvPr/>
        </p:nvPicPr>
        <p:blipFill rotWithShape="1">
          <a:blip r:embed="rId5">
            <a:alphaModFix/>
          </a:blip>
          <a:srcRect b="3994" l="0" r="0" t="12782"/>
          <a:stretch/>
        </p:blipFill>
        <p:spPr>
          <a:xfrm>
            <a:off x="1303175" y="3206050"/>
            <a:ext cx="3027249" cy="1502774"/>
          </a:xfrm>
          <a:prstGeom prst="rect">
            <a:avLst/>
          </a:prstGeom>
          <a:noFill/>
          <a:ln>
            <a:noFill/>
          </a:ln>
        </p:spPr>
      </p:pic>
      <p:pic>
        <p:nvPicPr>
          <p:cNvPr id="389" name="Google Shape;389;p56"/>
          <p:cNvPicPr preferRelativeResize="0"/>
          <p:nvPr/>
        </p:nvPicPr>
        <p:blipFill rotWithShape="1">
          <a:blip r:embed="rId6">
            <a:alphaModFix/>
          </a:blip>
          <a:srcRect b="3416" l="0" r="3577" t="12838"/>
          <a:stretch/>
        </p:blipFill>
        <p:spPr>
          <a:xfrm>
            <a:off x="4968600" y="3206050"/>
            <a:ext cx="3182975" cy="1535100"/>
          </a:xfrm>
          <a:prstGeom prst="rect">
            <a:avLst/>
          </a:prstGeom>
          <a:noFill/>
          <a:ln>
            <a:noFill/>
          </a:ln>
        </p:spPr>
      </p:pic>
      <p:sp>
        <p:nvSpPr>
          <p:cNvPr id="390" name="Google Shape;390;p56"/>
          <p:cNvSpPr txBox="1"/>
          <p:nvPr/>
        </p:nvSpPr>
        <p:spPr>
          <a:xfrm>
            <a:off x="1954825" y="1416425"/>
            <a:ext cx="2018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solidFill>
                  <a:schemeClr val="accent1"/>
                </a:solidFill>
                <a:latin typeface="Calibri"/>
                <a:ea typeface="Calibri"/>
                <a:cs typeface="Calibri"/>
                <a:sym typeface="Calibri"/>
              </a:rPr>
              <a:t>Ridge Regression model</a:t>
            </a:r>
            <a:endParaRPr b="1" sz="1100">
              <a:solidFill>
                <a:schemeClr val="accent1"/>
              </a:solidFill>
              <a:latin typeface="Calibri"/>
              <a:ea typeface="Calibri"/>
              <a:cs typeface="Calibri"/>
              <a:sym typeface="Calibri"/>
            </a:endParaRPr>
          </a:p>
        </p:txBody>
      </p:sp>
      <p:sp>
        <p:nvSpPr>
          <p:cNvPr id="391" name="Google Shape;391;p56"/>
          <p:cNvSpPr txBox="1"/>
          <p:nvPr/>
        </p:nvSpPr>
        <p:spPr>
          <a:xfrm>
            <a:off x="680425" y="1579950"/>
            <a:ext cx="62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92" name="Google Shape;392;p56"/>
          <p:cNvSpPr txBox="1"/>
          <p:nvPr/>
        </p:nvSpPr>
        <p:spPr>
          <a:xfrm>
            <a:off x="5698875" y="1406575"/>
            <a:ext cx="2018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solidFill>
                  <a:schemeClr val="accent1"/>
                </a:solidFill>
                <a:latin typeface="Calibri"/>
                <a:ea typeface="Calibri"/>
                <a:cs typeface="Calibri"/>
                <a:sym typeface="Calibri"/>
              </a:rPr>
              <a:t>Lasso </a:t>
            </a:r>
            <a:r>
              <a:rPr b="1" lang="en-GB" sz="1100">
                <a:solidFill>
                  <a:schemeClr val="accent1"/>
                </a:solidFill>
                <a:latin typeface="Calibri"/>
                <a:ea typeface="Calibri"/>
                <a:cs typeface="Calibri"/>
                <a:sym typeface="Calibri"/>
              </a:rPr>
              <a:t>Regression model</a:t>
            </a:r>
            <a:endParaRPr b="1" sz="1100">
              <a:solidFill>
                <a:schemeClr val="accent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7"/>
          <p:cNvSpPr txBox="1"/>
          <p:nvPr>
            <p:ph type="title"/>
          </p:nvPr>
        </p:nvSpPr>
        <p:spPr>
          <a:xfrm>
            <a:off x="800110" y="-372598"/>
            <a:ext cx="7543800" cy="1088100"/>
          </a:xfrm>
          <a:prstGeom prst="rect">
            <a:avLst/>
          </a:prstGeom>
          <a:noFill/>
          <a:ln>
            <a:noFill/>
          </a:ln>
        </p:spPr>
        <p:txBody>
          <a:bodyPr anchorCtr="0" anchor="b"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GB"/>
              <a:t>Ridge regression model</a:t>
            </a:r>
            <a:endParaRPr/>
          </a:p>
        </p:txBody>
      </p:sp>
      <p:sp>
        <p:nvSpPr>
          <p:cNvPr id="398" name="Google Shape;398;p57"/>
          <p:cNvSpPr/>
          <p:nvPr/>
        </p:nvSpPr>
        <p:spPr>
          <a:xfrm>
            <a:off x="0" y="90659"/>
            <a:ext cx="155331" cy="161583"/>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600"/>
              <a:buFont typeface="Calibri"/>
              <a:buNone/>
            </a:pPr>
            <a:r>
              <a:rPr b="0" i="0" lang="en-GB" sz="600" u="none" cap="none" strike="noStrike">
                <a:solidFill>
                  <a:schemeClr val="dk1"/>
                </a:solidFill>
                <a:latin typeface="Calibri"/>
                <a:ea typeface="Calibri"/>
                <a:cs typeface="Calibri"/>
                <a:sym typeface="Calibri"/>
              </a:rPr>
              <a:t> </a:t>
            </a:r>
            <a:endParaRPr b="0" i="0" sz="1400" u="none" cap="none" strike="noStrike">
              <a:solidFill>
                <a:schemeClr val="dk1"/>
              </a:solidFill>
              <a:latin typeface="Arial"/>
              <a:ea typeface="Arial"/>
              <a:cs typeface="Arial"/>
              <a:sym typeface="Arial"/>
            </a:endParaRPr>
          </a:p>
        </p:txBody>
      </p:sp>
      <p:sp>
        <p:nvSpPr>
          <p:cNvPr id="399" name="Google Shape;399;p57"/>
          <p:cNvSpPr txBox="1"/>
          <p:nvPr/>
        </p:nvSpPr>
        <p:spPr>
          <a:xfrm>
            <a:off x="872706" y="715500"/>
            <a:ext cx="7813800" cy="715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The results indicate that there are no significant differences in variances between the two models. Therefore, we conclude that the variances observed are likely due to random variation.</a:t>
            </a:r>
            <a:endParaRPr sz="1100"/>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aphicFrame>
        <p:nvGraphicFramePr>
          <p:cNvPr id="400" name="Google Shape;400;p57"/>
          <p:cNvGraphicFramePr/>
          <p:nvPr/>
        </p:nvGraphicFramePr>
        <p:xfrm>
          <a:off x="1093975" y="3570025"/>
          <a:ext cx="3000000" cy="3000000"/>
        </p:xfrm>
        <a:graphic>
          <a:graphicData uri="http://schemas.openxmlformats.org/drawingml/2006/table">
            <a:tbl>
              <a:tblPr>
                <a:noFill/>
                <a:tableStyleId>{10AF4186-2568-4319-845B-531A38D0615E}</a:tableStyleId>
              </a:tblPr>
              <a:tblGrid>
                <a:gridCol w="7305125"/>
              </a:tblGrid>
              <a:tr h="361675">
                <a:tc>
                  <a:txBody>
                    <a:bodyPr/>
                    <a:lstStyle/>
                    <a:p>
                      <a:pPr indent="0" lvl="0" marL="0" rtl="0" algn="ctr">
                        <a:spcBef>
                          <a:spcPts val="0"/>
                        </a:spcBef>
                        <a:spcAft>
                          <a:spcPts val="0"/>
                        </a:spcAft>
                        <a:buNone/>
                      </a:pPr>
                      <a:r>
                        <a:rPr b="1" lang="en-GB" sz="1300"/>
                        <a:t>F-test to compare two variances</a:t>
                      </a:r>
                      <a:endParaRPr b="1" sz="1300"/>
                    </a:p>
                  </a:txBody>
                  <a:tcPr marT="91425" marB="91425" marR="91425" marL="91425"/>
                </a:tc>
              </a:tr>
            </a:tbl>
          </a:graphicData>
        </a:graphic>
      </p:graphicFrame>
      <p:graphicFrame>
        <p:nvGraphicFramePr>
          <p:cNvPr id="401" name="Google Shape;401;p57"/>
          <p:cNvGraphicFramePr/>
          <p:nvPr/>
        </p:nvGraphicFramePr>
        <p:xfrm>
          <a:off x="1093975" y="3951000"/>
          <a:ext cx="3000000" cy="3000000"/>
        </p:xfrm>
        <a:graphic>
          <a:graphicData uri="http://schemas.openxmlformats.org/drawingml/2006/table">
            <a:tbl>
              <a:tblPr>
                <a:noFill/>
                <a:tableStyleId>{10AF4186-2568-4319-845B-531A38D0615E}</a:tableStyleId>
              </a:tblPr>
              <a:tblGrid>
                <a:gridCol w="3652550"/>
                <a:gridCol w="3652575"/>
              </a:tblGrid>
              <a:tr h="368275">
                <a:tc>
                  <a:txBody>
                    <a:bodyPr/>
                    <a:lstStyle/>
                    <a:p>
                      <a:pPr indent="0" lvl="0" marL="0" rtl="0" algn="ctr">
                        <a:spcBef>
                          <a:spcPts val="0"/>
                        </a:spcBef>
                        <a:spcAft>
                          <a:spcPts val="0"/>
                        </a:spcAft>
                        <a:buNone/>
                      </a:pPr>
                      <a:r>
                        <a:rPr b="1" lang="en-GB" sz="1200"/>
                        <a:t>P-value</a:t>
                      </a:r>
                      <a:endParaRPr b="1" sz="1200"/>
                    </a:p>
                  </a:txBody>
                  <a:tcPr marT="91425" marB="91425" marR="91425" marL="91425"/>
                </a:tc>
                <a:tc>
                  <a:txBody>
                    <a:bodyPr/>
                    <a:lstStyle/>
                    <a:p>
                      <a:pPr indent="0" lvl="0" marL="0" rtl="0" algn="ctr">
                        <a:spcBef>
                          <a:spcPts val="0"/>
                        </a:spcBef>
                        <a:spcAft>
                          <a:spcPts val="0"/>
                        </a:spcAft>
                        <a:buNone/>
                      </a:pPr>
                      <a:r>
                        <a:rPr b="1" lang="en-GB" sz="1200"/>
                        <a:t>0.7041</a:t>
                      </a:r>
                      <a:endParaRPr b="1" sz="1200"/>
                    </a:p>
                  </a:txBody>
                  <a:tcPr marT="91425" marB="91425" marR="91425" marL="91425"/>
                </a:tc>
              </a:tr>
              <a:tr h="303425">
                <a:tc>
                  <a:txBody>
                    <a:bodyPr/>
                    <a:lstStyle/>
                    <a:p>
                      <a:pPr indent="0" lvl="0" marL="0" rtl="0" algn="ctr">
                        <a:spcBef>
                          <a:spcPts val="0"/>
                        </a:spcBef>
                        <a:spcAft>
                          <a:spcPts val="0"/>
                        </a:spcAft>
                        <a:buNone/>
                      </a:pPr>
                      <a:r>
                        <a:rPr b="1" lang="en-GB" sz="1200"/>
                        <a:t>F-statistic </a:t>
                      </a:r>
                      <a:endParaRPr b="1" sz="1200"/>
                    </a:p>
                  </a:txBody>
                  <a:tcPr marT="91425" marB="91425" marR="91425" marL="91425"/>
                </a:tc>
                <a:tc>
                  <a:txBody>
                    <a:bodyPr/>
                    <a:lstStyle/>
                    <a:p>
                      <a:pPr indent="0" lvl="0" marL="0" rtl="0" algn="ctr">
                        <a:spcBef>
                          <a:spcPts val="0"/>
                        </a:spcBef>
                        <a:spcAft>
                          <a:spcPts val="0"/>
                        </a:spcAft>
                        <a:buNone/>
                      </a:pPr>
                      <a:r>
                        <a:rPr b="1" lang="en-GB" sz="1200"/>
                        <a:t>1.026519</a:t>
                      </a:r>
                      <a:endParaRPr b="1" sz="1200"/>
                    </a:p>
                  </a:txBody>
                  <a:tcPr marT="91425" marB="91425" marR="91425" marL="91425"/>
                </a:tc>
              </a:tr>
            </a:tbl>
          </a:graphicData>
        </a:graphic>
      </p:graphicFrame>
      <p:pic>
        <p:nvPicPr>
          <p:cNvPr id="402" name="Google Shape;402;p57"/>
          <p:cNvPicPr preferRelativeResize="0"/>
          <p:nvPr/>
        </p:nvPicPr>
        <p:blipFill rotWithShape="1">
          <a:blip r:embed="rId3">
            <a:alphaModFix/>
          </a:blip>
          <a:srcRect b="31754" l="0" r="0" t="0"/>
          <a:stretch/>
        </p:blipFill>
        <p:spPr>
          <a:xfrm>
            <a:off x="872700" y="1323175"/>
            <a:ext cx="3838024" cy="2244300"/>
          </a:xfrm>
          <a:prstGeom prst="rect">
            <a:avLst/>
          </a:prstGeom>
          <a:noFill/>
          <a:ln>
            <a:noFill/>
          </a:ln>
        </p:spPr>
      </p:pic>
      <p:pic>
        <p:nvPicPr>
          <p:cNvPr id="403" name="Google Shape;403;p57"/>
          <p:cNvPicPr preferRelativeResize="0"/>
          <p:nvPr/>
        </p:nvPicPr>
        <p:blipFill rotWithShape="1">
          <a:blip r:embed="rId4">
            <a:alphaModFix/>
          </a:blip>
          <a:srcRect b="32500" l="0" r="0" t="0"/>
          <a:stretch/>
        </p:blipFill>
        <p:spPr>
          <a:xfrm>
            <a:off x="4746525" y="1323163"/>
            <a:ext cx="3771899" cy="22443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8"/>
          <p:cNvSpPr txBox="1"/>
          <p:nvPr>
            <p:ph type="title"/>
          </p:nvPr>
        </p:nvSpPr>
        <p:spPr>
          <a:xfrm>
            <a:off x="860435" y="-300723"/>
            <a:ext cx="7543800" cy="1088100"/>
          </a:xfrm>
          <a:prstGeom prst="rect">
            <a:avLst/>
          </a:prstGeom>
          <a:noFill/>
          <a:ln>
            <a:noFill/>
          </a:ln>
        </p:spPr>
        <p:txBody>
          <a:bodyPr anchorCtr="0" anchor="b"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GB"/>
              <a:t>Lasso</a:t>
            </a:r>
            <a:r>
              <a:rPr b="1" lang="en-GB"/>
              <a:t> </a:t>
            </a:r>
            <a:r>
              <a:rPr lang="en-GB"/>
              <a:t>regression model</a:t>
            </a:r>
            <a:endParaRPr/>
          </a:p>
        </p:txBody>
      </p:sp>
      <p:sp>
        <p:nvSpPr>
          <p:cNvPr id="409" name="Google Shape;409;p58"/>
          <p:cNvSpPr txBox="1"/>
          <p:nvPr/>
        </p:nvSpPr>
        <p:spPr>
          <a:xfrm>
            <a:off x="860423" y="787375"/>
            <a:ext cx="7780800" cy="715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The results indicate that there are no significant differences in variances between the two models. Therefore, we conclude that the variances observed are likely due to random variation.</a:t>
            </a:r>
            <a:endParaRPr sz="1100"/>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410" name="Google Shape;410;p58"/>
          <p:cNvPicPr preferRelativeResize="0"/>
          <p:nvPr/>
        </p:nvPicPr>
        <p:blipFill rotWithShape="1">
          <a:blip r:embed="rId3">
            <a:alphaModFix/>
          </a:blip>
          <a:srcRect b="32249" l="0" r="0" t="0"/>
          <a:stretch/>
        </p:blipFill>
        <p:spPr>
          <a:xfrm>
            <a:off x="918600" y="1430025"/>
            <a:ext cx="3653399" cy="1960524"/>
          </a:xfrm>
          <a:prstGeom prst="rect">
            <a:avLst/>
          </a:prstGeom>
          <a:noFill/>
          <a:ln>
            <a:noFill/>
          </a:ln>
        </p:spPr>
      </p:pic>
      <p:pic>
        <p:nvPicPr>
          <p:cNvPr id="411" name="Google Shape;411;p58"/>
          <p:cNvPicPr preferRelativeResize="0"/>
          <p:nvPr/>
        </p:nvPicPr>
        <p:blipFill rotWithShape="1">
          <a:blip r:embed="rId4">
            <a:alphaModFix/>
          </a:blip>
          <a:srcRect b="32249" l="0" r="0" t="0"/>
          <a:stretch/>
        </p:blipFill>
        <p:spPr>
          <a:xfrm>
            <a:off x="4750825" y="1477275"/>
            <a:ext cx="3711500" cy="1866024"/>
          </a:xfrm>
          <a:prstGeom prst="rect">
            <a:avLst/>
          </a:prstGeom>
          <a:noFill/>
          <a:ln>
            <a:noFill/>
          </a:ln>
        </p:spPr>
      </p:pic>
      <p:graphicFrame>
        <p:nvGraphicFramePr>
          <p:cNvPr id="412" name="Google Shape;412;p58"/>
          <p:cNvGraphicFramePr/>
          <p:nvPr/>
        </p:nvGraphicFramePr>
        <p:xfrm>
          <a:off x="1098263" y="3576575"/>
          <a:ext cx="3000000" cy="3000000"/>
        </p:xfrm>
        <a:graphic>
          <a:graphicData uri="http://schemas.openxmlformats.org/drawingml/2006/table">
            <a:tbl>
              <a:tblPr>
                <a:noFill/>
                <a:tableStyleId>{10AF4186-2568-4319-845B-531A38D0615E}</a:tableStyleId>
              </a:tblPr>
              <a:tblGrid>
                <a:gridCol w="3652550"/>
                <a:gridCol w="3652575"/>
              </a:tblGrid>
              <a:tr h="293650">
                <a:tc gridSpan="2">
                  <a:txBody>
                    <a:bodyPr/>
                    <a:lstStyle/>
                    <a:p>
                      <a:pPr indent="0" lvl="0" marL="0" rtl="0" algn="ctr">
                        <a:spcBef>
                          <a:spcPts val="0"/>
                        </a:spcBef>
                        <a:spcAft>
                          <a:spcPts val="0"/>
                        </a:spcAft>
                        <a:buNone/>
                      </a:pPr>
                      <a:r>
                        <a:rPr b="1" lang="en-GB" sz="1300">
                          <a:solidFill>
                            <a:schemeClr val="dk1"/>
                          </a:solidFill>
                        </a:rPr>
                        <a:t>F-test to compare two variances</a:t>
                      </a:r>
                      <a:endParaRPr b="1" sz="1200"/>
                    </a:p>
                  </a:txBody>
                  <a:tcPr marT="91425" marB="91425" marR="91425" marL="91425"/>
                </a:tc>
                <a:tc hMerge="1"/>
              </a:tr>
              <a:tr h="293650">
                <a:tc>
                  <a:txBody>
                    <a:bodyPr/>
                    <a:lstStyle/>
                    <a:p>
                      <a:pPr indent="0" lvl="0" marL="0" rtl="0" algn="ctr">
                        <a:spcBef>
                          <a:spcPts val="0"/>
                        </a:spcBef>
                        <a:spcAft>
                          <a:spcPts val="0"/>
                        </a:spcAft>
                        <a:buNone/>
                      </a:pPr>
                      <a:r>
                        <a:rPr b="1" lang="en-GB" sz="1200"/>
                        <a:t>P-value</a:t>
                      </a:r>
                      <a:endParaRPr b="1" sz="1200"/>
                    </a:p>
                  </a:txBody>
                  <a:tcPr marT="91425" marB="91425" marR="91425" marL="91425"/>
                </a:tc>
                <a:tc>
                  <a:txBody>
                    <a:bodyPr/>
                    <a:lstStyle/>
                    <a:p>
                      <a:pPr indent="0" lvl="0" marL="0" rtl="0" algn="ctr">
                        <a:spcBef>
                          <a:spcPts val="0"/>
                        </a:spcBef>
                        <a:spcAft>
                          <a:spcPts val="0"/>
                        </a:spcAft>
                        <a:buNone/>
                      </a:pPr>
                      <a:r>
                        <a:rPr b="1" lang="en-GB" sz="1200"/>
                        <a:t>0.6365</a:t>
                      </a:r>
                      <a:endParaRPr b="1" sz="1200"/>
                    </a:p>
                  </a:txBody>
                  <a:tcPr marT="91425" marB="91425" marR="91425" marL="91425"/>
                </a:tc>
              </a:tr>
              <a:tr h="293650">
                <a:tc>
                  <a:txBody>
                    <a:bodyPr/>
                    <a:lstStyle/>
                    <a:p>
                      <a:pPr indent="0" lvl="0" marL="0" rtl="0" algn="ctr">
                        <a:spcBef>
                          <a:spcPts val="0"/>
                        </a:spcBef>
                        <a:spcAft>
                          <a:spcPts val="0"/>
                        </a:spcAft>
                        <a:buNone/>
                      </a:pPr>
                      <a:r>
                        <a:rPr b="1" lang="en-GB" sz="1200"/>
                        <a:t>F-statistic </a:t>
                      </a:r>
                      <a:endParaRPr b="1" sz="1200"/>
                    </a:p>
                  </a:txBody>
                  <a:tcPr marT="91425" marB="91425" marR="91425" marL="91425"/>
                </a:tc>
                <a:tc>
                  <a:txBody>
                    <a:bodyPr/>
                    <a:lstStyle/>
                    <a:p>
                      <a:pPr indent="0" lvl="0" marL="0" rtl="0" algn="ctr">
                        <a:spcBef>
                          <a:spcPts val="0"/>
                        </a:spcBef>
                        <a:spcAft>
                          <a:spcPts val="0"/>
                        </a:spcAft>
                        <a:buNone/>
                      </a:pPr>
                      <a:r>
                        <a:rPr b="1" lang="en-GB" sz="1200"/>
                        <a:t>1.0331</a:t>
                      </a:r>
                      <a:endParaRPr b="1" sz="1200"/>
                    </a:p>
                  </a:txBody>
                  <a:tcPr marT="91425" marB="91425" marR="91425" marL="91425"/>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9"/>
          <p:cNvSpPr txBox="1"/>
          <p:nvPr>
            <p:ph idx="4294967295" type="title"/>
          </p:nvPr>
        </p:nvSpPr>
        <p:spPr>
          <a:xfrm>
            <a:off x="465460" y="-242173"/>
            <a:ext cx="7543800" cy="10881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GB"/>
              <a:t>Polynomial</a:t>
            </a:r>
            <a:r>
              <a:rPr b="1" lang="en-GB"/>
              <a:t> </a:t>
            </a:r>
            <a:r>
              <a:rPr lang="en-GB"/>
              <a:t>regression model</a:t>
            </a:r>
            <a:endParaRPr/>
          </a:p>
        </p:txBody>
      </p:sp>
      <p:pic>
        <p:nvPicPr>
          <p:cNvPr id="418" name="Google Shape;418;p59"/>
          <p:cNvPicPr preferRelativeResize="0"/>
          <p:nvPr/>
        </p:nvPicPr>
        <p:blipFill rotWithShape="1">
          <a:blip r:embed="rId3">
            <a:alphaModFix/>
          </a:blip>
          <a:srcRect b="29799" l="0" r="0" t="0"/>
          <a:stretch/>
        </p:blipFill>
        <p:spPr>
          <a:xfrm>
            <a:off x="4629675" y="1046663"/>
            <a:ext cx="4205399" cy="2266298"/>
          </a:xfrm>
          <a:prstGeom prst="rect">
            <a:avLst/>
          </a:prstGeom>
          <a:noFill/>
          <a:ln>
            <a:noFill/>
          </a:ln>
        </p:spPr>
      </p:pic>
      <p:pic>
        <p:nvPicPr>
          <p:cNvPr id="419" name="Google Shape;419;p59"/>
          <p:cNvPicPr preferRelativeResize="0"/>
          <p:nvPr/>
        </p:nvPicPr>
        <p:blipFill rotWithShape="1">
          <a:blip r:embed="rId4">
            <a:alphaModFix/>
          </a:blip>
          <a:srcRect b="29378" l="0" r="0" t="0"/>
          <a:stretch/>
        </p:blipFill>
        <p:spPr>
          <a:xfrm>
            <a:off x="490463" y="1046663"/>
            <a:ext cx="3957673" cy="2266301"/>
          </a:xfrm>
          <a:prstGeom prst="rect">
            <a:avLst/>
          </a:prstGeom>
          <a:noFill/>
          <a:ln>
            <a:noFill/>
          </a:ln>
        </p:spPr>
      </p:pic>
      <p:sp>
        <p:nvSpPr>
          <p:cNvPr id="420" name="Google Shape;420;p59"/>
          <p:cNvSpPr txBox="1"/>
          <p:nvPr/>
        </p:nvSpPr>
        <p:spPr>
          <a:xfrm>
            <a:off x="366600" y="3513725"/>
            <a:ext cx="4205400" cy="702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000">
                <a:solidFill>
                  <a:schemeClr val="dk1"/>
                </a:solidFill>
              </a:rPr>
              <a:t>Polynomial Regression model on selected features with </a:t>
            </a:r>
            <a:r>
              <a:rPr b="1" lang="en-GB" sz="1000">
                <a:solidFill>
                  <a:schemeClr val="accent2"/>
                </a:solidFill>
              </a:rPr>
              <a:t>polynomial degree 3</a:t>
            </a:r>
            <a:r>
              <a:rPr lang="en-GB" sz="1000">
                <a:solidFill>
                  <a:schemeClr val="dk1"/>
                </a:solidFill>
              </a:rPr>
              <a:t> for every selected feature</a:t>
            </a:r>
            <a:endParaRPr sz="1000">
              <a:solidFill>
                <a:schemeClr val="dk1"/>
              </a:solidFill>
            </a:endParaRPr>
          </a:p>
          <a:p>
            <a:pPr indent="0" lvl="0" marL="0" rtl="0" algn="l">
              <a:lnSpc>
                <a:spcPct val="115000"/>
              </a:lnSpc>
              <a:spcBef>
                <a:spcPts val="200"/>
              </a:spcBef>
              <a:spcAft>
                <a:spcPts val="200"/>
              </a:spcAft>
              <a:buNone/>
            </a:pPr>
            <a:r>
              <a:t/>
            </a:r>
            <a:endParaRPr sz="900">
              <a:latin typeface="Calibri"/>
              <a:ea typeface="Calibri"/>
              <a:cs typeface="Calibri"/>
              <a:sym typeface="Calibri"/>
            </a:endParaRPr>
          </a:p>
        </p:txBody>
      </p:sp>
      <p:sp>
        <p:nvSpPr>
          <p:cNvPr id="421" name="Google Shape;421;p59"/>
          <p:cNvSpPr txBox="1"/>
          <p:nvPr/>
        </p:nvSpPr>
        <p:spPr>
          <a:xfrm>
            <a:off x="4712700" y="3513700"/>
            <a:ext cx="42054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200"/>
              </a:spcAft>
              <a:buNone/>
            </a:pPr>
            <a:r>
              <a:rPr lang="en-GB" sz="1000">
                <a:solidFill>
                  <a:schemeClr val="dk1"/>
                </a:solidFill>
              </a:rPr>
              <a:t>Polynomial Regression model on selected features with </a:t>
            </a:r>
            <a:r>
              <a:rPr b="1" lang="en-GB" sz="1000">
                <a:solidFill>
                  <a:schemeClr val="accent2"/>
                </a:solidFill>
              </a:rPr>
              <a:t>mixed polynomial degree</a:t>
            </a:r>
            <a:endParaRPr b="1" sz="1000">
              <a:solidFill>
                <a:schemeClr val="accent2"/>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0"/>
          <p:cNvSpPr txBox="1"/>
          <p:nvPr>
            <p:ph type="title"/>
          </p:nvPr>
        </p:nvSpPr>
        <p:spPr>
          <a:xfrm>
            <a:off x="800110" y="-149923"/>
            <a:ext cx="7543800" cy="1088100"/>
          </a:xfrm>
          <a:prstGeom prst="rect">
            <a:avLst/>
          </a:prstGeom>
          <a:noFill/>
          <a:ln>
            <a:noFill/>
          </a:ln>
        </p:spPr>
        <p:txBody>
          <a:bodyPr anchorCtr="0" anchor="b"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b="1" lang="en-GB">
                <a:solidFill>
                  <a:schemeClr val="dk1"/>
                </a:solidFill>
              </a:rPr>
              <a:t>Conclusions</a:t>
            </a:r>
            <a:endParaRPr b="1">
              <a:solidFill>
                <a:schemeClr val="dk1"/>
              </a:solidFill>
            </a:endParaRPr>
          </a:p>
        </p:txBody>
      </p:sp>
      <p:sp>
        <p:nvSpPr>
          <p:cNvPr id="427" name="Google Shape;427;p60"/>
          <p:cNvSpPr txBox="1"/>
          <p:nvPr/>
        </p:nvSpPr>
        <p:spPr>
          <a:xfrm>
            <a:off x="765585" y="3620005"/>
            <a:ext cx="7124400" cy="453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1100">
              <a:solidFill>
                <a:schemeClr val="dk1"/>
              </a:solidFill>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aphicFrame>
        <p:nvGraphicFramePr>
          <p:cNvPr id="428" name="Google Shape;428;p60"/>
          <p:cNvGraphicFramePr/>
          <p:nvPr/>
        </p:nvGraphicFramePr>
        <p:xfrm>
          <a:off x="904025" y="995850"/>
          <a:ext cx="3000000" cy="3000000"/>
        </p:xfrm>
        <a:graphic>
          <a:graphicData uri="http://schemas.openxmlformats.org/drawingml/2006/table">
            <a:tbl>
              <a:tblPr>
                <a:noFill/>
                <a:tableStyleId>{10AF4186-2568-4319-845B-531A38D0615E}</a:tableStyleId>
              </a:tblPr>
              <a:tblGrid>
                <a:gridCol w="1647725"/>
                <a:gridCol w="1286725"/>
                <a:gridCol w="1667800"/>
                <a:gridCol w="1066075"/>
                <a:gridCol w="1771575"/>
              </a:tblGrid>
              <a:tr h="293250">
                <a:tc>
                  <a:txBody>
                    <a:bodyPr/>
                    <a:lstStyle/>
                    <a:p>
                      <a:pPr indent="0" lvl="0" marL="0" rtl="0" algn="l">
                        <a:spcBef>
                          <a:spcPts val="0"/>
                        </a:spcBef>
                        <a:spcAft>
                          <a:spcPts val="0"/>
                        </a:spcAft>
                        <a:buNone/>
                      </a:pPr>
                      <a:r>
                        <a:rPr b="1" lang="en-GB" sz="1000">
                          <a:solidFill>
                            <a:schemeClr val="dk1"/>
                          </a:solidFill>
                        </a:rPr>
                        <a:t>Model</a:t>
                      </a:r>
                      <a:endParaRPr b="1" sz="1000">
                        <a:solidFill>
                          <a:schemeClr val="dk1"/>
                        </a:solidFill>
                      </a:endParaRPr>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GB" sz="1000">
                          <a:solidFill>
                            <a:schemeClr val="dk1"/>
                          </a:solidFill>
                        </a:rPr>
                        <a:t>Type</a:t>
                      </a:r>
                      <a:endParaRPr b="1" sz="1000">
                        <a:solidFill>
                          <a:schemeClr val="dk1"/>
                        </a:solidFill>
                      </a:endParaRPr>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GB" sz="1000">
                          <a:solidFill>
                            <a:schemeClr val="dk1"/>
                          </a:solidFill>
                        </a:rPr>
                        <a:t>Mean Squared Error</a:t>
                      </a:r>
                      <a:endParaRPr b="1" sz="1000">
                        <a:solidFill>
                          <a:schemeClr val="dk1"/>
                        </a:solidFill>
                      </a:endParaRPr>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GB" sz="1000">
                          <a:solidFill>
                            <a:schemeClr val="dk1"/>
                          </a:solidFill>
                        </a:rPr>
                        <a:t>R-squared</a:t>
                      </a:r>
                      <a:endParaRPr b="1" sz="1000">
                        <a:solidFill>
                          <a:schemeClr val="dk1"/>
                        </a:solidFill>
                      </a:endParaRPr>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GB" sz="1000">
                          <a:solidFill>
                            <a:schemeClr val="dk1"/>
                          </a:solidFill>
                        </a:rPr>
                        <a:t>Adjusted R-squared</a:t>
                      </a:r>
                      <a:endParaRPr b="1" sz="1000">
                        <a:solidFill>
                          <a:schemeClr val="dk1"/>
                        </a:solidFill>
                      </a:endParaRPr>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r>
              <a:tr h="304775">
                <a:tc>
                  <a:txBody>
                    <a:bodyPr/>
                    <a:lstStyle/>
                    <a:p>
                      <a:pPr indent="0" lvl="0" marL="0" rtl="0" algn="l">
                        <a:spcBef>
                          <a:spcPts val="0"/>
                        </a:spcBef>
                        <a:spcAft>
                          <a:spcPts val="0"/>
                        </a:spcAft>
                        <a:buNone/>
                      </a:pPr>
                      <a:r>
                        <a:rPr b="1" lang="en-GB" sz="1000">
                          <a:solidFill>
                            <a:schemeClr val="dk1"/>
                          </a:solidFill>
                        </a:rPr>
                        <a:t>Lasso Regression</a:t>
                      </a:r>
                      <a:endParaRPr b="1" sz="1000">
                        <a:solidFill>
                          <a:schemeClr val="dk1"/>
                        </a:solidFill>
                      </a:endParaRPr>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GB" sz="1000">
                          <a:solidFill>
                            <a:schemeClr val="dk1"/>
                          </a:solidFill>
                        </a:rPr>
                        <a:t>Reduced Model</a:t>
                      </a:r>
                      <a:endParaRPr b="1" sz="1000">
                        <a:solidFill>
                          <a:schemeClr val="dk1"/>
                        </a:solidFill>
                      </a:endParaRPr>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GB" sz="1000">
                          <a:solidFill>
                            <a:schemeClr val="dk1"/>
                          </a:solidFill>
                        </a:rPr>
                        <a:t>0.2139883</a:t>
                      </a:r>
                      <a:endParaRPr b="1" sz="1000">
                        <a:solidFill>
                          <a:schemeClr val="dk1"/>
                        </a:solidFill>
                      </a:endParaRPr>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GB" sz="1000">
                          <a:solidFill>
                            <a:schemeClr val="dk1"/>
                          </a:solidFill>
                        </a:rPr>
                        <a:t>0.7881891</a:t>
                      </a:r>
                      <a:endParaRPr b="1" sz="1000">
                        <a:solidFill>
                          <a:schemeClr val="dk1"/>
                        </a:solidFill>
                      </a:endParaRPr>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GB" sz="1000">
                          <a:solidFill>
                            <a:schemeClr val="dk1"/>
                          </a:solidFill>
                        </a:rPr>
                        <a:t>0.7848954</a:t>
                      </a:r>
                      <a:endParaRPr b="1" sz="1000">
                        <a:solidFill>
                          <a:schemeClr val="dk1"/>
                        </a:solidFill>
                      </a:endParaRPr>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r>
              <a:tr h="304775">
                <a:tc>
                  <a:txBody>
                    <a:bodyPr/>
                    <a:lstStyle/>
                    <a:p>
                      <a:pPr indent="0" lvl="0" marL="0" rtl="0" algn="l">
                        <a:spcBef>
                          <a:spcPts val="0"/>
                        </a:spcBef>
                        <a:spcAft>
                          <a:spcPts val="0"/>
                        </a:spcAft>
                        <a:buNone/>
                      </a:pPr>
                      <a:r>
                        <a:rPr b="1" lang="en-GB" sz="1000">
                          <a:solidFill>
                            <a:schemeClr val="dk1"/>
                          </a:solidFill>
                        </a:rPr>
                        <a:t>Lasso Regression</a:t>
                      </a:r>
                      <a:endParaRPr b="1" sz="1000">
                        <a:solidFill>
                          <a:schemeClr val="dk1"/>
                        </a:solidFill>
                      </a:endParaRPr>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GB" sz="1000">
                          <a:solidFill>
                            <a:schemeClr val="dk1"/>
                          </a:solidFill>
                        </a:rPr>
                        <a:t>Full Model</a:t>
                      </a:r>
                      <a:endParaRPr b="1" sz="1000">
                        <a:solidFill>
                          <a:schemeClr val="dk1"/>
                        </a:solidFill>
                      </a:endParaRPr>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GB" sz="1000">
                          <a:solidFill>
                            <a:schemeClr val="dk1"/>
                          </a:solidFill>
                        </a:rPr>
                        <a:t>0.2082843</a:t>
                      </a:r>
                      <a:endParaRPr b="1" sz="1000">
                        <a:solidFill>
                          <a:schemeClr val="dk1"/>
                        </a:solidFill>
                      </a:endParaRPr>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GB" sz="1000">
                          <a:solidFill>
                            <a:schemeClr val="dk1"/>
                          </a:solidFill>
                        </a:rPr>
                        <a:t>0.7881891</a:t>
                      </a:r>
                      <a:endParaRPr b="1" sz="1000">
                        <a:solidFill>
                          <a:schemeClr val="dk1"/>
                        </a:solidFill>
                      </a:endParaRPr>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GB" sz="1000">
                          <a:solidFill>
                            <a:schemeClr val="dk1"/>
                          </a:solidFill>
                        </a:rPr>
                        <a:t>0.7844604</a:t>
                      </a:r>
                      <a:endParaRPr b="1" sz="1000">
                        <a:solidFill>
                          <a:schemeClr val="dk1"/>
                        </a:solidFill>
                      </a:endParaRPr>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r>
              <a:tr h="304775">
                <a:tc>
                  <a:txBody>
                    <a:bodyPr/>
                    <a:lstStyle/>
                    <a:p>
                      <a:pPr indent="0" lvl="0" marL="0" rtl="0" algn="l">
                        <a:spcBef>
                          <a:spcPts val="0"/>
                        </a:spcBef>
                        <a:spcAft>
                          <a:spcPts val="0"/>
                        </a:spcAft>
                        <a:buNone/>
                      </a:pPr>
                      <a:r>
                        <a:rPr b="1" lang="en-GB" sz="1000">
                          <a:solidFill>
                            <a:schemeClr val="dk1"/>
                          </a:solidFill>
                        </a:rPr>
                        <a:t>Ridge </a:t>
                      </a:r>
                      <a:r>
                        <a:rPr b="1" lang="en-GB" sz="1000">
                          <a:solidFill>
                            <a:schemeClr val="dk1"/>
                          </a:solidFill>
                        </a:rPr>
                        <a:t>Regression</a:t>
                      </a:r>
                      <a:endParaRPr b="1" sz="1000">
                        <a:solidFill>
                          <a:schemeClr val="dk1"/>
                        </a:solidFill>
                      </a:endParaRPr>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GB" sz="1000">
                          <a:solidFill>
                            <a:schemeClr val="dk1"/>
                          </a:solidFill>
                        </a:rPr>
                        <a:t>Reduced Model</a:t>
                      </a:r>
                      <a:endParaRPr b="1" sz="1000">
                        <a:solidFill>
                          <a:schemeClr val="dk1"/>
                        </a:solidFill>
                      </a:endParaRPr>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GB" sz="1000">
                          <a:solidFill>
                            <a:schemeClr val="dk1"/>
                          </a:solidFill>
                        </a:rPr>
                        <a:t>0.214421</a:t>
                      </a:r>
                      <a:endParaRPr b="1" sz="1000">
                        <a:solidFill>
                          <a:schemeClr val="dk1"/>
                        </a:solidFill>
                      </a:endParaRPr>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GB" sz="1000">
                          <a:solidFill>
                            <a:schemeClr val="dk1"/>
                          </a:solidFill>
                        </a:rPr>
                        <a:t>0.7881891</a:t>
                      </a:r>
                      <a:endParaRPr b="1" sz="1000">
                        <a:solidFill>
                          <a:schemeClr val="dk1"/>
                        </a:solidFill>
                      </a:endParaRPr>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GB" sz="1000">
                          <a:solidFill>
                            <a:schemeClr val="dk1"/>
                          </a:solidFill>
                        </a:rPr>
                        <a:t>0.7844604</a:t>
                      </a:r>
                      <a:endParaRPr b="1" sz="1000">
                        <a:solidFill>
                          <a:schemeClr val="dk1"/>
                        </a:solidFill>
                      </a:endParaRPr>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r>
              <a:tr h="304775">
                <a:tc>
                  <a:txBody>
                    <a:bodyPr/>
                    <a:lstStyle/>
                    <a:p>
                      <a:pPr indent="0" lvl="0" marL="0" rtl="0" algn="l">
                        <a:spcBef>
                          <a:spcPts val="0"/>
                        </a:spcBef>
                        <a:spcAft>
                          <a:spcPts val="0"/>
                        </a:spcAft>
                        <a:buClr>
                          <a:schemeClr val="dk1"/>
                        </a:buClr>
                        <a:buSzPts val="1100"/>
                        <a:buFont typeface="Arial"/>
                        <a:buNone/>
                      </a:pPr>
                      <a:r>
                        <a:rPr b="1" lang="en-GB" sz="1000">
                          <a:solidFill>
                            <a:schemeClr val="dk1"/>
                          </a:solidFill>
                        </a:rPr>
                        <a:t>Ridge Regression</a:t>
                      </a:r>
                      <a:endParaRPr b="1" sz="1000">
                        <a:solidFill>
                          <a:schemeClr val="dk1"/>
                        </a:solidFill>
                      </a:endParaRPr>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GB" sz="1000">
                          <a:solidFill>
                            <a:schemeClr val="dk1"/>
                          </a:solidFill>
                        </a:rPr>
                        <a:t>Full Model</a:t>
                      </a:r>
                      <a:endParaRPr b="1" sz="1000">
                        <a:solidFill>
                          <a:schemeClr val="dk1"/>
                        </a:solidFill>
                      </a:endParaRPr>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GB" sz="1000">
                          <a:solidFill>
                            <a:schemeClr val="dk1"/>
                          </a:solidFill>
                        </a:rPr>
                        <a:t>0.2100862</a:t>
                      </a:r>
                      <a:endParaRPr b="1" sz="1000">
                        <a:solidFill>
                          <a:schemeClr val="dk1"/>
                        </a:solidFill>
                      </a:endParaRPr>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GB" sz="1000">
                          <a:solidFill>
                            <a:schemeClr val="dk1"/>
                          </a:solidFill>
                        </a:rPr>
                        <a:t>0.7958114</a:t>
                      </a:r>
                      <a:endParaRPr b="1" sz="1000">
                        <a:solidFill>
                          <a:schemeClr val="dk1"/>
                        </a:solidFill>
                      </a:endParaRPr>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GB" sz="1000">
                          <a:solidFill>
                            <a:schemeClr val="dk1"/>
                          </a:solidFill>
                        </a:rPr>
                        <a:t>0.7915834</a:t>
                      </a:r>
                      <a:endParaRPr b="1" sz="1000">
                        <a:solidFill>
                          <a:schemeClr val="dk1"/>
                        </a:solidFill>
                      </a:endParaRPr>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r>
              <a:tr h="304775">
                <a:tc>
                  <a:txBody>
                    <a:bodyPr/>
                    <a:lstStyle/>
                    <a:p>
                      <a:pPr indent="0" lvl="0" marL="0" rtl="0" algn="l">
                        <a:spcBef>
                          <a:spcPts val="0"/>
                        </a:spcBef>
                        <a:spcAft>
                          <a:spcPts val="0"/>
                        </a:spcAft>
                        <a:buNone/>
                      </a:pPr>
                      <a:r>
                        <a:rPr b="1" lang="en-GB" sz="1000">
                          <a:solidFill>
                            <a:schemeClr val="dk1"/>
                          </a:solidFill>
                        </a:rPr>
                        <a:t>Simple Linear Model</a:t>
                      </a:r>
                      <a:endParaRPr b="1" sz="1000">
                        <a:solidFill>
                          <a:schemeClr val="dk1"/>
                        </a:solidFill>
                      </a:endParaRPr>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GB" sz="1000">
                          <a:solidFill>
                            <a:schemeClr val="dk1"/>
                          </a:solidFill>
                        </a:rPr>
                        <a:t>Reduced Model</a:t>
                      </a:r>
                      <a:endParaRPr b="1" sz="1000">
                        <a:solidFill>
                          <a:schemeClr val="dk1"/>
                        </a:solidFill>
                      </a:endParaRPr>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GB" sz="1000">
                          <a:solidFill>
                            <a:schemeClr val="dk1"/>
                          </a:solidFill>
                        </a:rPr>
                        <a:t>0.4600969</a:t>
                      </a:r>
                      <a:endParaRPr b="1" sz="1000">
                        <a:solidFill>
                          <a:schemeClr val="dk1"/>
                        </a:solidFill>
                      </a:endParaRPr>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GB" sz="1000">
                          <a:solidFill>
                            <a:schemeClr val="dk1"/>
                          </a:solidFill>
                        </a:rPr>
                        <a:t>0.7877</a:t>
                      </a:r>
                      <a:endParaRPr b="1" sz="1000">
                        <a:solidFill>
                          <a:schemeClr val="dk1"/>
                        </a:solidFill>
                      </a:endParaRPr>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GB" sz="1000">
                          <a:solidFill>
                            <a:schemeClr val="dk1"/>
                          </a:solidFill>
                        </a:rPr>
                        <a:t>0.7864</a:t>
                      </a:r>
                      <a:endParaRPr b="1" sz="1000">
                        <a:solidFill>
                          <a:schemeClr val="dk1"/>
                        </a:solidFill>
                      </a:endParaRPr>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r>
              <a:tr h="304775">
                <a:tc>
                  <a:txBody>
                    <a:bodyPr/>
                    <a:lstStyle/>
                    <a:p>
                      <a:pPr indent="0" lvl="0" marL="0" rtl="0" algn="l">
                        <a:spcBef>
                          <a:spcPts val="0"/>
                        </a:spcBef>
                        <a:spcAft>
                          <a:spcPts val="0"/>
                        </a:spcAft>
                        <a:buNone/>
                      </a:pPr>
                      <a:r>
                        <a:rPr b="1" lang="en-GB" sz="1000">
                          <a:solidFill>
                            <a:schemeClr val="dk1"/>
                          </a:solidFill>
                        </a:rPr>
                        <a:t>Simple Linear Model</a:t>
                      </a:r>
                      <a:endParaRPr b="1" sz="1000">
                        <a:solidFill>
                          <a:schemeClr val="dk1"/>
                        </a:solidFill>
                      </a:endParaRPr>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GB" sz="1000">
                          <a:solidFill>
                            <a:schemeClr val="dk1"/>
                          </a:solidFill>
                        </a:rPr>
                        <a:t>Full Model</a:t>
                      </a:r>
                      <a:endParaRPr b="1" sz="1000">
                        <a:solidFill>
                          <a:schemeClr val="dk1"/>
                        </a:solidFill>
                      </a:endParaRPr>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GB" sz="1000">
                          <a:solidFill>
                            <a:schemeClr val="dk1"/>
                          </a:solidFill>
                        </a:rPr>
                        <a:t>0.4601041</a:t>
                      </a:r>
                      <a:endParaRPr b="1" sz="1000">
                        <a:solidFill>
                          <a:schemeClr val="dk1"/>
                        </a:solidFill>
                      </a:endParaRPr>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GB" sz="1000">
                          <a:solidFill>
                            <a:schemeClr val="dk1"/>
                          </a:solidFill>
                        </a:rPr>
                        <a:t>0.789</a:t>
                      </a:r>
                      <a:endParaRPr b="1" sz="1000">
                        <a:solidFill>
                          <a:schemeClr val="dk1"/>
                        </a:solidFill>
                      </a:endParaRPr>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GB" sz="1000">
                          <a:solidFill>
                            <a:schemeClr val="dk1"/>
                          </a:solidFill>
                        </a:rPr>
                        <a:t>0.7864</a:t>
                      </a:r>
                      <a:endParaRPr b="1" sz="1000">
                        <a:solidFill>
                          <a:schemeClr val="dk1"/>
                        </a:solidFill>
                      </a:endParaRPr>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r>
              <a:tr h="304775">
                <a:tc>
                  <a:txBody>
                    <a:bodyPr/>
                    <a:lstStyle/>
                    <a:p>
                      <a:pPr indent="0" lvl="0" marL="0" rtl="0" algn="l">
                        <a:spcBef>
                          <a:spcPts val="0"/>
                        </a:spcBef>
                        <a:spcAft>
                          <a:spcPts val="0"/>
                        </a:spcAft>
                        <a:buNone/>
                      </a:pPr>
                      <a:r>
                        <a:rPr b="1" lang="en-GB" sz="1000">
                          <a:solidFill>
                            <a:schemeClr val="dk1"/>
                          </a:solidFill>
                        </a:rPr>
                        <a:t>Polynomial (D=3)</a:t>
                      </a:r>
                      <a:endParaRPr b="1" sz="1000">
                        <a:solidFill>
                          <a:schemeClr val="dk1"/>
                        </a:solidFill>
                      </a:endParaRPr>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GB" sz="1000">
                          <a:solidFill>
                            <a:schemeClr val="dk1"/>
                          </a:solidFill>
                        </a:rPr>
                        <a:t>Reduced Model</a:t>
                      </a:r>
                      <a:endParaRPr b="1" sz="1000">
                        <a:solidFill>
                          <a:schemeClr val="dk1"/>
                        </a:solidFill>
                      </a:endParaRPr>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GB" sz="1000">
                          <a:solidFill>
                            <a:schemeClr val="dk1"/>
                          </a:solidFill>
                        </a:rPr>
                        <a:t>0.4036827</a:t>
                      </a:r>
                      <a:endParaRPr b="1" sz="1000">
                        <a:solidFill>
                          <a:schemeClr val="dk1"/>
                        </a:solidFill>
                      </a:endParaRPr>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GB" sz="1000">
                          <a:solidFill>
                            <a:schemeClr val="dk1"/>
                          </a:solidFill>
                        </a:rPr>
                        <a:t>0.8529</a:t>
                      </a:r>
                      <a:endParaRPr b="1" sz="1000">
                        <a:solidFill>
                          <a:schemeClr val="dk1"/>
                        </a:solidFill>
                      </a:endParaRPr>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GB" sz="1000">
                          <a:solidFill>
                            <a:schemeClr val="dk1"/>
                          </a:solidFill>
                        </a:rPr>
                        <a:t>0.8501</a:t>
                      </a:r>
                      <a:endParaRPr b="1" sz="1000">
                        <a:solidFill>
                          <a:schemeClr val="dk1"/>
                        </a:solidFill>
                      </a:endParaRPr>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r>
              <a:tr h="304775">
                <a:tc>
                  <a:txBody>
                    <a:bodyPr/>
                    <a:lstStyle/>
                    <a:p>
                      <a:pPr indent="0" lvl="0" marL="0" rtl="0" algn="l">
                        <a:spcBef>
                          <a:spcPts val="0"/>
                        </a:spcBef>
                        <a:spcAft>
                          <a:spcPts val="0"/>
                        </a:spcAft>
                        <a:buNone/>
                      </a:pPr>
                      <a:r>
                        <a:rPr b="1" lang="en-GB" sz="1000">
                          <a:solidFill>
                            <a:schemeClr val="dk1"/>
                          </a:solidFill>
                        </a:rPr>
                        <a:t>Polynomial (D=3)</a:t>
                      </a:r>
                      <a:endParaRPr b="1" sz="1000">
                        <a:solidFill>
                          <a:schemeClr val="dk1"/>
                        </a:solidFill>
                      </a:endParaRPr>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GB" sz="1000">
                          <a:solidFill>
                            <a:schemeClr val="dk1"/>
                          </a:solidFill>
                        </a:rPr>
                        <a:t>Full Model</a:t>
                      </a:r>
                      <a:endParaRPr b="1" sz="1000">
                        <a:solidFill>
                          <a:schemeClr val="dk1"/>
                        </a:solidFill>
                      </a:endParaRPr>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GB" sz="1000">
                          <a:solidFill>
                            <a:schemeClr val="dk1"/>
                          </a:solidFill>
                        </a:rPr>
                        <a:t>0.4036827</a:t>
                      </a:r>
                      <a:endParaRPr b="1" sz="1000">
                        <a:solidFill>
                          <a:schemeClr val="dk1"/>
                        </a:solidFill>
                      </a:endParaRPr>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GB" sz="1000">
                          <a:solidFill>
                            <a:schemeClr val="dk1"/>
                          </a:solidFill>
                        </a:rPr>
                        <a:t>0.8529</a:t>
                      </a:r>
                      <a:endParaRPr b="1" sz="1000">
                        <a:solidFill>
                          <a:schemeClr val="dk1"/>
                        </a:solidFill>
                      </a:endParaRPr>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GB" sz="1000">
                          <a:solidFill>
                            <a:schemeClr val="dk1"/>
                          </a:solidFill>
                        </a:rPr>
                        <a:t>0.8501</a:t>
                      </a:r>
                      <a:endParaRPr b="1" sz="1000">
                        <a:solidFill>
                          <a:schemeClr val="dk1"/>
                        </a:solidFill>
                      </a:endParaRPr>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r>
              <a:tr h="304775">
                <a:tc>
                  <a:txBody>
                    <a:bodyPr/>
                    <a:lstStyle/>
                    <a:p>
                      <a:pPr indent="0" lvl="0" marL="0" rtl="0" algn="l">
                        <a:spcBef>
                          <a:spcPts val="0"/>
                        </a:spcBef>
                        <a:spcAft>
                          <a:spcPts val="0"/>
                        </a:spcAft>
                        <a:buNone/>
                      </a:pPr>
                      <a:r>
                        <a:rPr b="1" lang="en-GB" sz="1000">
                          <a:solidFill>
                            <a:schemeClr val="dk1"/>
                          </a:solidFill>
                        </a:rPr>
                        <a:t>Polynomial (Mixed)</a:t>
                      </a:r>
                      <a:endParaRPr b="1" sz="1000">
                        <a:solidFill>
                          <a:schemeClr val="dk1"/>
                        </a:solidFill>
                      </a:endParaRPr>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GB" sz="1000">
                          <a:solidFill>
                            <a:schemeClr val="dk1"/>
                          </a:solidFill>
                        </a:rPr>
                        <a:t>Reduced Model</a:t>
                      </a:r>
                      <a:endParaRPr b="1" sz="1000">
                        <a:solidFill>
                          <a:schemeClr val="dk1"/>
                        </a:solidFill>
                      </a:endParaRPr>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GB" sz="1000">
                          <a:solidFill>
                            <a:schemeClr val="dk1"/>
                          </a:solidFill>
                        </a:rPr>
                        <a:t>0.4112296</a:t>
                      </a:r>
                      <a:endParaRPr b="1" sz="1000">
                        <a:solidFill>
                          <a:schemeClr val="dk1"/>
                        </a:solidFill>
                      </a:endParaRPr>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GB" sz="1000">
                          <a:solidFill>
                            <a:schemeClr val="dk1"/>
                          </a:solidFill>
                        </a:rPr>
                        <a:t>0.8471</a:t>
                      </a:r>
                      <a:endParaRPr b="1" sz="1000">
                        <a:solidFill>
                          <a:schemeClr val="dk1"/>
                        </a:solidFill>
                      </a:endParaRPr>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GB" sz="1000">
                          <a:solidFill>
                            <a:schemeClr val="dk1"/>
                          </a:solidFill>
                        </a:rPr>
                        <a:t>0.8454</a:t>
                      </a:r>
                      <a:endParaRPr b="1" sz="1000">
                        <a:solidFill>
                          <a:schemeClr val="dk1"/>
                        </a:solidFill>
                      </a:endParaRPr>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r>
              <a:tr h="304775">
                <a:tc>
                  <a:txBody>
                    <a:bodyPr/>
                    <a:lstStyle/>
                    <a:p>
                      <a:pPr indent="0" lvl="0" marL="0" rtl="0" algn="l">
                        <a:spcBef>
                          <a:spcPts val="0"/>
                        </a:spcBef>
                        <a:spcAft>
                          <a:spcPts val="0"/>
                        </a:spcAft>
                        <a:buNone/>
                      </a:pPr>
                      <a:r>
                        <a:rPr b="1" lang="en-GB" sz="1000">
                          <a:solidFill>
                            <a:schemeClr val="dk1"/>
                          </a:solidFill>
                        </a:rPr>
                        <a:t>Polynomial (Mixed)</a:t>
                      </a:r>
                      <a:endParaRPr b="1" sz="1000">
                        <a:solidFill>
                          <a:schemeClr val="dk1"/>
                        </a:solidFill>
                      </a:endParaRPr>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GB" sz="1000">
                          <a:solidFill>
                            <a:schemeClr val="dk1"/>
                          </a:solidFill>
                        </a:rPr>
                        <a:t>Full Model</a:t>
                      </a:r>
                      <a:endParaRPr b="1" sz="1000">
                        <a:solidFill>
                          <a:schemeClr val="dk1"/>
                        </a:solidFill>
                      </a:endParaRPr>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GB" sz="1000">
                          <a:solidFill>
                            <a:schemeClr val="dk1"/>
                          </a:solidFill>
                        </a:rPr>
                        <a:t>0.4112296</a:t>
                      </a:r>
                      <a:endParaRPr b="1" sz="1000">
                        <a:solidFill>
                          <a:schemeClr val="dk1"/>
                        </a:solidFill>
                      </a:endParaRPr>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GB" sz="1000">
                          <a:solidFill>
                            <a:schemeClr val="dk1"/>
                          </a:solidFill>
                        </a:rPr>
                        <a:t>0.8471</a:t>
                      </a:r>
                      <a:endParaRPr b="1" sz="1000">
                        <a:solidFill>
                          <a:schemeClr val="dk1"/>
                        </a:solidFill>
                      </a:endParaRPr>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GB" sz="1000">
                          <a:solidFill>
                            <a:schemeClr val="dk1"/>
                          </a:solidFill>
                        </a:rPr>
                        <a:t>0.8454</a:t>
                      </a:r>
                      <a:endParaRPr b="1" sz="1000">
                        <a:solidFill>
                          <a:schemeClr val="dk1"/>
                        </a:solidFill>
                      </a:endParaRPr>
                    </a:p>
                  </a:txBody>
                  <a:tcPr marT="91425" marB="91425" marR="91425" marL="91425">
                    <a:lnL cap="flat" cmpd="sng" w="38100">
                      <a:solidFill>
                        <a:srgbClr val="F9CB9C"/>
                      </a:solidFill>
                      <a:prstDash val="solid"/>
                      <a:round/>
                      <a:headEnd len="sm" w="sm" type="none"/>
                      <a:tailEnd len="sm" w="sm" type="none"/>
                    </a:lnL>
                    <a:lnR cap="flat" cmpd="sng" w="38100">
                      <a:solidFill>
                        <a:srgbClr val="F9CB9C"/>
                      </a:solidFill>
                      <a:prstDash val="solid"/>
                      <a:round/>
                      <a:headEnd len="sm" w="sm" type="none"/>
                      <a:tailEnd len="sm" w="sm" type="none"/>
                    </a:lnR>
                    <a:lnT cap="flat" cmpd="sng" w="38100">
                      <a:solidFill>
                        <a:srgbClr val="F9CB9C"/>
                      </a:solidFill>
                      <a:prstDash val="solid"/>
                      <a:round/>
                      <a:headEnd len="sm" w="sm" type="none"/>
                      <a:tailEnd len="sm" w="sm" type="none"/>
                    </a:lnT>
                    <a:lnB cap="flat" cmpd="sng" w="38100">
                      <a:solidFill>
                        <a:srgbClr val="F9CB9C"/>
                      </a:solidFill>
                      <a:prstDash val="solid"/>
                      <a:round/>
                      <a:headEnd len="sm" w="sm" type="none"/>
                      <a:tailEnd len="sm" w="sm" type="none"/>
                    </a:lnB>
                    <a:solidFill>
                      <a:srgbClr val="FCE5CD"/>
                    </a:solidFill>
                  </a:tcPr>
                </a:tc>
              </a:tr>
            </a:tbl>
          </a:graphicData>
        </a:graphic>
      </p:graphicFrame>
      <p:cxnSp>
        <p:nvCxnSpPr>
          <p:cNvPr id="429" name="Google Shape;429;p60"/>
          <p:cNvCxnSpPr/>
          <p:nvPr/>
        </p:nvCxnSpPr>
        <p:spPr>
          <a:xfrm>
            <a:off x="876475" y="888000"/>
            <a:ext cx="7438500" cy="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1"/>
          <p:cNvSpPr txBox="1"/>
          <p:nvPr/>
        </p:nvSpPr>
        <p:spPr>
          <a:xfrm>
            <a:off x="403800" y="563100"/>
            <a:ext cx="4168200" cy="4017300"/>
          </a:xfrm>
          <a:prstGeom prst="rect">
            <a:avLst/>
          </a:prstGeom>
          <a:noFill/>
          <a:ln>
            <a:noFill/>
          </a:ln>
        </p:spPr>
        <p:txBody>
          <a:bodyPr anchorCtr="0" anchor="t" bIns="34275" lIns="68575" spcFirstLastPara="1" rIns="68575" wrap="square" tIns="34275">
            <a:spAutoFit/>
          </a:bodyPr>
          <a:lstStyle/>
          <a:p>
            <a:pPr indent="0" lvl="0" marL="0" rtl="0" algn="just">
              <a:lnSpc>
                <a:spcPct val="115000"/>
              </a:lnSpc>
              <a:spcBef>
                <a:spcPts val="0"/>
              </a:spcBef>
              <a:spcAft>
                <a:spcPts val="0"/>
              </a:spcAft>
              <a:buClr>
                <a:schemeClr val="dk1"/>
              </a:buClr>
              <a:buSzPts val="1100"/>
              <a:buFont typeface="Arial"/>
              <a:buNone/>
            </a:pPr>
            <a:r>
              <a:rPr lang="en-GB" sz="1000">
                <a:solidFill>
                  <a:schemeClr val="dk1"/>
                </a:solidFill>
              </a:rPr>
              <a:t>Overall, the regression models (Lasso Regression and Ridge Regression) and the polynomial models demonstrate better performance in terms of MSE and the ability to explain the variance compared to the simple linear models. Both the Lasso and the Ridge models have relatively low mean squared error (MSE) values, indicating good predictive performance.</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GB" sz="1000">
                <a:solidFill>
                  <a:schemeClr val="dk1"/>
                </a:solidFill>
              </a:rPr>
              <a:t>The models with polynomial terms (Degree 3 and Mixed degrees) generally perform better than the Simple Linear Model in terms of MSE, R-squared, and adjusted R-squared. Among the polynomial models, the Reduced Model has slightly lower complexity but performs similarly to the Full Model, indicating that the additional polynomial terms in the Full Model may not significantly improve the performance. A larger F-statistic with a smaller p-value in Polynomial model compared to Simple linear model indicate that the model is statistically significant and provides a better fit to the data.</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GB" sz="1000">
                <a:solidFill>
                  <a:schemeClr val="dk1"/>
                </a:solidFill>
              </a:rPr>
              <a:t>Based on the given results, the Lasso Regression model on the whole dataset (Full Model) appears to be the better choice among the three models for predicting the target variable.</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just">
              <a:lnSpc>
                <a:spcPct val="115000"/>
              </a:lnSpc>
              <a:spcBef>
                <a:spcPts val="0"/>
              </a:spcBef>
              <a:spcAft>
                <a:spcPts val="0"/>
              </a:spcAft>
              <a:buNone/>
            </a:pPr>
            <a:r>
              <a:t/>
            </a:r>
            <a:endParaRPr sz="1500">
              <a:solidFill>
                <a:schemeClr val="dk1"/>
              </a:solidFill>
              <a:latin typeface="Calibri"/>
              <a:ea typeface="Calibri"/>
              <a:cs typeface="Calibri"/>
              <a:sym typeface="Calibri"/>
            </a:endParaRPr>
          </a:p>
        </p:txBody>
      </p:sp>
      <p:cxnSp>
        <p:nvCxnSpPr>
          <p:cNvPr id="435" name="Google Shape;435;p61"/>
          <p:cNvCxnSpPr/>
          <p:nvPr/>
        </p:nvCxnSpPr>
        <p:spPr>
          <a:xfrm>
            <a:off x="4688100" y="196500"/>
            <a:ext cx="7500" cy="4324500"/>
          </a:xfrm>
          <a:prstGeom prst="straightConnector1">
            <a:avLst/>
          </a:prstGeom>
          <a:noFill/>
          <a:ln cap="flat" cmpd="sng" w="38100">
            <a:solidFill>
              <a:srgbClr val="FF9900"/>
            </a:solidFill>
            <a:prstDash val="solid"/>
            <a:round/>
            <a:headEnd len="med" w="med" type="none"/>
            <a:tailEnd len="med" w="med" type="none"/>
          </a:ln>
        </p:spPr>
      </p:cxnSp>
      <p:sp>
        <p:nvSpPr>
          <p:cNvPr id="436" name="Google Shape;436;p61"/>
          <p:cNvSpPr txBox="1"/>
          <p:nvPr/>
        </p:nvSpPr>
        <p:spPr>
          <a:xfrm>
            <a:off x="4811700" y="457800"/>
            <a:ext cx="3734100" cy="3801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GB" sz="1200">
                <a:solidFill>
                  <a:schemeClr val="dk1"/>
                </a:solidFill>
              </a:rPr>
              <a:t>It is worth noting that the feature importance varied between the models, has some common features such as:</a:t>
            </a:r>
            <a:endParaRPr sz="1200">
              <a:solidFill>
                <a:schemeClr val="dk1"/>
              </a:solidFill>
            </a:endParaRPr>
          </a:p>
          <a:p>
            <a:pPr indent="-304800" lvl="0" marL="457200" rtl="0" algn="l">
              <a:spcBef>
                <a:spcPts val="0"/>
              </a:spcBef>
              <a:spcAft>
                <a:spcPts val="0"/>
              </a:spcAft>
              <a:buClr>
                <a:schemeClr val="accent1"/>
              </a:buClr>
              <a:buSzPts val="1200"/>
              <a:buFont typeface="Calibri"/>
              <a:buChar char="●"/>
            </a:pPr>
            <a:r>
              <a:rPr lang="en-GB" sz="1200">
                <a:solidFill>
                  <a:schemeClr val="dk1"/>
                </a:solidFill>
                <a:latin typeface="Calibri"/>
                <a:ea typeface="Calibri"/>
                <a:cs typeface="Calibri"/>
                <a:sym typeface="Calibri"/>
              </a:rPr>
              <a:t>Status</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accent1"/>
              </a:buClr>
              <a:buSzPts val="1200"/>
              <a:buFont typeface="Calibri"/>
              <a:buChar char="●"/>
            </a:pPr>
            <a:r>
              <a:rPr lang="en-GB" sz="1200">
                <a:solidFill>
                  <a:schemeClr val="dk1"/>
                </a:solidFill>
                <a:latin typeface="Calibri"/>
                <a:ea typeface="Calibri"/>
                <a:cs typeface="Calibri"/>
                <a:sym typeface="Calibri"/>
              </a:rPr>
              <a:t>Adult.Mortality</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accent1"/>
              </a:buClr>
              <a:buSzPts val="1200"/>
              <a:buFont typeface="Calibri"/>
              <a:buChar char="●"/>
            </a:pPr>
            <a:r>
              <a:rPr lang="en-GB" sz="1200">
                <a:solidFill>
                  <a:schemeClr val="dk1"/>
                </a:solidFill>
                <a:latin typeface="Calibri"/>
                <a:ea typeface="Calibri"/>
                <a:cs typeface="Calibri"/>
                <a:sym typeface="Calibri"/>
              </a:rPr>
              <a:t>percentage.expenditure</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accent1"/>
              </a:buClr>
              <a:buSzPts val="1200"/>
              <a:buFont typeface="Calibri"/>
              <a:buChar char="●"/>
            </a:pPr>
            <a:r>
              <a:rPr lang="en-GB" sz="1200">
                <a:solidFill>
                  <a:schemeClr val="dk1"/>
                </a:solidFill>
                <a:latin typeface="Calibri"/>
                <a:ea typeface="Calibri"/>
                <a:cs typeface="Calibri"/>
                <a:sym typeface="Calibri"/>
              </a:rPr>
              <a:t>Hepatitis.B</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accent1"/>
              </a:buClr>
              <a:buSzPts val="1200"/>
              <a:buFont typeface="Calibri"/>
              <a:buChar char="●"/>
            </a:pPr>
            <a:r>
              <a:rPr lang="en-GB" sz="1200">
                <a:solidFill>
                  <a:schemeClr val="dk1"/>
                </a:solidFill>
                <a:latin typeface="Calibri"/>
                <a:ea typeface="Calibri"/>
                <a:cs typeface="Calibri"/>
                <a:sym typeface="Calibri"/>
              </a:rPr>
              <a:t>Measles</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accent1"/>
              </a:buClr>
              <a:buSzPts val="1200"/>
              <a:buFont typeface="Calibri"/>
              <a:buChar char="●"/>
            </a:pPr>
            <a:r>
              <a:rPr lang="en-GB" sz="1200">
                <a:solidFill>
                  <a:schemeClr val="dk1"/>
                </a:solidFill>
                <a:latin typeface="Calibri"/>
                <a:ea typeface="Calibri"/>
                <a:cs typeface="Calibri"/>
                <a:sym typeface="Calibri"/>
              </a:rPr>
              <a:t>BMI</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accent1"/>
              </a:buClr>
              <a:buSzPts val="1200"/>
              <a:buFont typeface="Calibri"/>
              <a:buChar char="●"/>
            </a:pPr>
            <a:r>
              <a:rPr lang="en-GB" sz="1200">
                <a:solidFill>
                  <a:schemeClr val="dk1"/>
                </a:solidFill>
                <a:latin typeface="Calibri"/>
                <a:ea typeface="Calibri"/>
                <a:cs typeface="Calibri"/>
                <a:sym typeface="Calibri"/>
              </a:rPr>
              <a:t>thinness.5.9.years</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accent1"/>
              </a:buClr>
              <a:buSzPts val="1200"/>
              <a:buFont typeface="Calibri"/>
              <a:buChar char="●"/>
            </a:pPr>
            <a:r>
              <a:rPr lang="en-GB" sz="1200">
                <a:solidFill>
                  <a:schemeClr val="dk1"/>
                </a:solidFill>
                <a:latin typeface="Calibri"/>
                <a:ea typeface="Calibri"/>
                <a:cs typeface="Calibri"/>
                <a:sym typeface="Calibri"/>
              </a:rPr>
              <a:t>Polio</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accent1"/>
              </a:buClr>
              <a:buSzPts val="1200"/>
              <a:buFont typeface="Calibri"/>
              <a:buChar char="●"/>
            </a:pPr>
            <a:r>
              <a:rPr lang="en-GB" sz="1200">
                <a:solidFill>
                  <a:schemeClr val="dk1"/>
                </a:solidFill>
                <a:latin typeface="Calibri"/>
                <a:ea typeface="Calibri"/>
                <a:cs typeface="Calibri"/>
                <a:sym typeface="Calibri"/>
              </a:rPr>
              <a:t>Diphtheria</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accent1"/>
              </a:buClr>
              <a:buSzPts val="1200"/>
              <a:buFont typeface="Calibri"/>
              <a:buChar char="●"/>
            </a:pPr>
            <a:r>
              <a:rPr lang="en-GB" sz="1200">
                <a:solidFill>
                  <a:schemeClr val="dk1"/>
                </a:solidFill>
                <a:latin typeface="Calibri"/>
                <a:ea typeface="Calibri"/>
                <a:cs typeface="Calibri"/>
                <a:sym typeface="Calibri"/>
              </a:rPr>
              <a:t>HIV.AIDS</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accent1"/>
              </a:buClr>
              <a:buSzPts val="1200"/>
              <a:buFont typeface="Calibri"/>
              <a:buChar char="●"/>
            </a:pPr>
            <a:r>
              <a:rPr lang="en-GB" sz="1200">
                <a:solidFill>
                  <a:schemeClr val="dk1"/>
                </a:solidFill>
                <a:latin typeface="Calibri"/>
                <a:ea typeface="Calibri"/>
                <a:cs typeface="Calibri"/>
                <a:sym typeface="Calibri"/>
              </a:rPr>
              <a:t>Income.composition.of.resources</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accent1"/>
              </a:buClr>
              <a:buSzPts val="1200"/>
              <a:buFont typeface="Calibri"/>
              <a:buChar char="●"/>
            </a:pPr>
            <a:r>
              <a:rPr lang="en-GB" sz="1200">
                <a:solidFill>
                  <a:schemeClr val="dk1"/>
                </a:solidFill>
                <a:latin typeface="Calibri"/>
                <a:ea typeface="Calibri"/>
                <a:cs typeface="Calibri"/>
                <a:sym typeface="Calibri"/>
              </a:rPr>
              <a:t>Schooling</a:t>
            </a:r>
            <a:endParaRPr sz="1200">
              <a:solidFill>
                <a:schemeClr val="dk1"/>
              </a:solidFill>
              <a:latin typeface="Calibri"/>
              <a:ea typeface="Calibri"/>
              <a:cs typeface="Calibri"/>
              <a:sym typeface="Calibri"/>
            </a:endParaRPr>
          </a:p>
          <a:p>
            <a:pPr indent="0" lvl="0" marL="0" rtl="0" algn="just">
              <a:lnSpc>
                <a:spcPct val="115000"/>
              </a:lnSpc>
              <a:spcBef>
                <a:spcPts val="1200"/>
              </a:spcBef>
              <a:spcAft>
                <a:spcPts val="0"/>
              </a:spcAft>
              <a:buNone/>
            </a:pPr>
            <a:r>
              <a:rPr lang="en-GB" sz="1200">
                <a:solidFill>
                  <a:schemeClr val="dk1"/>
                </a:solidFill>
              </a:rPr>
              <a:t>We can conclude that the Feature selection Model provides good results given that it decreases the number of features.</a:t>
            </a:r>
            <a:endParaRPr sz="12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2"/>
          <p:cNvSpPr txBox="1"/>
          <p:nvPr/>
        </p:nvSpPr>
        <p:spPr>
          <a:xfrm>
            <a:off x="194700" y="118775"/>
            <a:ext cx="8895600" cy="4580400"/>
          </a:xfrm>
          <a:prstGeom prst="rect">
            <a:avLst/>
          </a:prstGeom>
          <a:noFill/>
          <a:ln>
            <a:noFill/>
          </a:ln>
        </p:spPr>
        <p:txBody>
          <a:bodyPr anchorCtr="0" anchor="t" bIns="34275" lIns="68575" spcFirstLastPara="1" rIns="68575" wrap="square" tIns="34275">
            <a:spAutoFit/>
          </a:bodyPr>
          <a:lstStyle/>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lang="en-GB" sz="1700">
                <a:solidFill>
                  <a:schemeClr val="dk1"/>
                </a:solidFill>
                <a:latin typeface="Calibri"/>
                <a:ea typeface="Calibri"/>
                <a:cs typeface="Calibri"/>
                <a:sym typeface="Calibri"/>
              </a:rPr>
              <a:t>We also came to the following conclusions:</a:t>
            </a:r>
            <a:endParaRPr/>
          </a:p>
          <a:p>
            <a:pPr indent="-317500" lvl="0" marL="457200" marR="0" rtl="0" algn="l">
              <a:spcBef>
                <a:spcPts val="1000"/>
              </a:spcBef>
              <a:spcAft>
                <a:spcPts val="0"/>
              </a:spcAft>
              <a:buClr>
                <a:schemeClr val="accent1"/>
              </a:buClr>
              <a:buSzPts val="1400"/>
              <a:buFont typeface="Calibri"/>
              <a:buChar char="●"/>
            </a:pPr>
            <a:r>
              <a:rPr b="0" i="0" lang="en-GB" u="none" cap="none" strike="noStrike">
                <a:solidFill>
                  <a:schemeClr val="dk1"/>
                </a:solidFill>
                <a:latin typeface="Calibri"/>
                <a:ea typeface="Calibri"/>
                <a:cs typeface="Calibri"/>
                <a:sym typeface="Calibri"/>
              </a:rPr>
              <a:t>Education has a significant impact on life expectancy</a:t>
            </a:r>
            <a:endParaRPr>
              <a:solidFill>
                <a:schemeClr val="dk1"/>
              </a:solidFill>
              <a:latin typeface="Calibri"/>
              <a:ea typeface="Calibri"/>
              <a:cs typeface="Calibri"/>
              <a:sym typeface="Calibri"/>
            </a:endParaRPr>
          </a:p>
          <a:p>
            <a:pPr indent="-317500" lvl="0" marL="457200" rtl="0" algn="l">
              <a:lnSpc>
                <a:spcPct val="90000"/>
              </a:lnSpc>
              <a:spcBef>
                <a:spcPts val="1000"/>
              </a:spcBef>
              <a:spcAft>
                <a:spcPts val="0"/>
              </a:spcAft>
              <a:buClr>
                <a:schemeClr val="accent1"/>
              </a:buClr>
              <a:buSzPts val="1400"/>
              <a:buFont typeface="Calibri"/>
              <a:buChar char="●"/>
            </a:pPr>
            <a:r>
              <a:rPr lang="en-GB">
                <a:solidFill>
                  <a:srgbClr val="3F3F3F"/>
                </a:solidFill>
                <a:latin typeface="Calibri"/>
                <a:ea typeface="Calibri"/>
                <a:cs typeface="Calibri"/>
                <a:sym typeface="Calibri"/>
              </a:rPr>
              <a:t>Life Expectancy have negative relationship with drinking alcohol</a:t>
            </a:r>
            <a:endParaRPr>
              <a:solidFill>
                <a:srgbClr val="3F3F3F"/>
              </a:solidFill>
              <a:latin typeface="Calibri"/>
              <a:ea typeface="Calibri"/>
              <a:cs typeface="Calibri"/>
              <a:sym typeface="Calibri"/>
            </a:endParaRPr>
          </a:p>
          <a:p>
            <a:pPr indent="-317500" lvl="0" marL="457200" rtl="0" algn="l">
              <a:lnSpc>
                <a:spcPct val="90000"/>
              </a:lnSpc>
              <a:spcBef>
                <a:spcPts val="1000"/>
              </a:spcBef>
              <a:spcAft>
                <a:spcPts val="0"/>
              </a:spcAft>
              <a:buClr>
                <a:schemeClr val="accent1"/>
              </a:buClr>
              <a:buSzPts val="1400"/>
              <a:buFont typeface="Calibri"/>
              <a:buChar char="●"/>
            </a:pPr>
            <a:r>
              <a:rPr lang="en-GB" sz="1500">
                <a:solidFill>
                  <a:srgbClr val="3F3F3F"/>
                </a:solidFill>
                <a:latin typeface="Calibri"/>
                <a:ea typeface="Calibri"/>
                <a:cs typeface="Calibri"/>
                <a:sym typeface="Calibri"/>
              </a:rPr>
              <a:t>Immunization against Hepatitis B and Diphtheria positively impact on life Expectancy</a:t>
            </a:r>
            <a:endParaRPr>
              <a:solidFill>
                <a:srgbClr val="3F3F3F"/>
              </a:solidFill>
              <a:latin typeface="Calibri"/>
              <a:ea typeface="Calibri"/>
              <a:cs typeface="Calibri"/>
              <a:sym typeface="Calibri"/>
            </a:endParaRPr>
          </a:p>
          <a:p>
            <a:pPr indent="-317500" lvl="0" marL="457200" marR="0" rtl="0" algn="l">
              <a:spcBef>
                <a:spcPts val="1000"/>
              </a:spcBef>
              <a:spcAft>
                <a:spcPts val="0"/>
              </a:spcAft>
              <a:buClr>
                <a:schemeClr val="accent1"/>
              </a:buClr>
              <a:buSzPts val="1400"/>
              <a:buFont typeface="Calibri"/>
              <a:buChar char="●"/>
            </a:pPr>
            <a:r>
              <a:rPr b="0" i="0" lang="en-GB" u="none" cap="none" strike="noStrike">
                <a:solidFill>
                  <a:schemeClr val="dk1"/>
                </a:solidFill>
                <a:latin typeface="Calibri"/>
                <a:ea typeface="Calibri"/>
                <a:cs typeface="Calibri"/>
                <a:sym typeface="Calibri"/>
              </a:rPr>
              <a:t>Countries with higher income composition of resources for human development have a better life expectancy.</a:t>
            </a:r>
            <a:endParaRPr/>
          </a:p>
          <a:p>
            <a:pPr indent="-317500" lvl="0" marL="457200" marR="0" rtl="0" algn="l">
              <a:spcBef>
                <a:spcPts val="1000"/>
              </a:spcBef>
              <a:spcAft>
                <a:spcPts val="0"/>
              </a:spcAft>
              <a:buClr>
                <a:schemeClr val="accent1"/>
              </a:buClr>
              <a:buSzPts val="1400"/>
              <a:buFont typeface="Calibri"/>
              <a:buChar char="●"/>
            </a:pPr>
            <a:r>
              <a:rPr b="0" i="0" lang="en-GB" u="none" cap="none" strike="noStrike">
                <a:solidFill>
                  <a:schemeClr val="dk1"/>
                </a:solidFill>
                <a:latin typeface="Calibri"/>
                <a:ea typeface="Calibri"/>
                <a:cs typeface="Calibri"/>
                <a:sym typeface="Calibri"/>
              </a:rPr>
              <a:t>There is no significant difference in proportions of the number of infant deaths and the number of under-five deaths.</a:t>
            </a:r>
            <a:endParaRPr/>
          </a:p>
          <a:p>
            <a:pPr indent="-317500" lvl="0" marL="457200" marR="0" rtl="0" algn="l">
              <a:spcBef>
                <a:spcPts val="1000"/>
              </a:spcBef>
              <a:spcAft>
                <a:spcPts val="0"/>
              </a:spcAft>
              <a:buClr>
                <a:schemeClr val="accent1"/>
              </a:buClr>
              <a:buSzPts val="1400"/>
              <a:buFont typeface="Calibri"/>
              <a:buChar char="●"/>
            </a:pPr>
            <a:r>
              <a:rPr b="0" i="0" lang="en-GB" u="none" cap="none" strike="noStrike">
                <a:solidFill>
                  <a:schemeClr val="dk1"/>
                </a:solidFill>
                <a:latin typeface="Calibri"/>
                <a:ea typeface="Calibri"/>
                <a:cs typeface="Calibri"/>
                <a:sym typeface="Calibri"/>
              </a:rPr>
              <a:t>There is no strong correlation between alcohol consumption and life expectancy</a:t>
            </a:r>
            <a:endParaRPr/>
          </a:p>
          <a:p>
            <a:pPr indent="-317500" lvl="0" marL="457200" marR="0" rtl="0" algn="l">
              <a:spcBef>
                <a:spcPts val="1000"/>
              </a:spcBef>
              <a:spcAft>
                <a:spcPts val="0"/>
              </a:spcAft>
              <a:buClr>
                <a:schemeClr val="accent1"/>
              </a:buClr>
              <a:buSzPts val="1400"/>
              <a:buFont typeface="Calibri"/>
              <a:buChar char="●"/>
            </a:pPr>
            <a:r>
              <a:rPr b="0" i="0" lang="en-GB" u="none" cap="none" strike="noStrike">
                <a:solidFill>
                  <a:schemeClr val="dk1"/>
                </a:solidFill>
                <a:latin typeface="Calibri"/>
                <a:ea typeface="Calibri"/>
                <a:cs typeface="Calibri"/>
                <a:sym typeface="Calibri"/>
              </a:rPr>
              <a:t>Most frequent range for life expectancy is 65–82 Years and the least frequent range is less than 45 years and more than 85 years.</a:t>
            </a:r>
            <a:endParaRPr/>
          </a:p>
          <a:p>
            <a:pPr indent="-317500" lvl="0" marL="457200" marR="0" rtl="0" algn="l">
              <a:spcBef>
                <a:spcPts val="1000"/>
              </a:spcBef>
              <a:spcAft>
                <a:spcPts val="0"/>
              </a:spcAft>
              <a:buClr>
                <a:schemeClr val="accent1"/>
              </a:buClr>
              <a:buSzPts val="1400"/>
              <a:buFont typeface="Calibri"/>
              <a:buChar char="●"/>
            </a:pPr>
            <a:r>
              <a:rPr b="0" i="0" lang="en-GB" u="none" cap="none" strike="noStrike">
                <a:solidFill>
                  <a:schemeClr val="dk1"/>
                </a:solidFill>
                <a:latin typeface="Calibri"/>
                <a:ea typeface="Calibri"/>
                <a:cs typeface="Calibri"/>
                <a:sym typeface="Calibri"/>
              </a:rPr>
              <a:t>Immunization coverage has a significant impact on life expectancy.</a:t>
            </a:r>
            <a:endParaRPr b="0" i="0" u="none" cap="none" strike="noStrike">
              <a:solidFill>
                <a:schemeClr val="dk1"/>
              </a:solidFill>
              <a:latin typeface="Calibri"/>
              <a:ea typeface="Calibri"/>
              <a:cs typeface="Calibri"/>
              <a:sym typeface="Calibri"/>
            </a:endParaRPr>
          </a:p>
          <a:p>
            <a:pPr indent="-317500" lvl="0" marL="457200" marR="0" rtl="0" algn="l">
              <a:spcBef>
                <a:spcPts val="1000"/>
              </a:spcBef>
              <a:spcAft>
                <a:spcPts val="0"/>
              </a:spcAft>
              <a:buClr>
                <a:schemeClr val="accent1"/>
              </a:buClr>
              <a:buSzPts val="1400"/>
              <a:buFont typeface="Calibri"/>
              <a:buChar char="●"/>
            </a:pPr>
            <a:r>
              <a:rPr lang="en-GB">
                <a:solidFill>
                  <a:schemeClr val="dk1"/>
                </a:solidFill>
                <a:latin typeface="Calibri"/>
                <a:ea typeface="Calibri"/>
                <a:cs typeface="Calibri"/>
                <a:sym typeface="Calibri"/>
              </a:rPr>
              <a:t>Population doesn’t have big impact on life expectancy</a:t>
            </a:r>
            <a:endParaRPr>
              <a:solidFill>
                <a:schemeClr val="dk1"/>
              </a:solidFill>
              <a:latin typeface="Calibri"/>
              <a:ea typeface="Calibri"/>
              <a:cs typeface="Calibri"/>
              <a:sym typeface="Calibri"/>
            </a:endParaRPr>
          </a:p>
          <a:p>
            <a:pPr indent="0" lvl="0" marL="0" marR="0" rtl="0" algn="l">
              <a:spcBef>
                <a:spcPts val="100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8"/>
          <p:cNvSpPr txBox="1"/>
          <p:nvPr>
            <p:ph type="title"/>
          </p:nvPr>
        </p:nvSpPr>
        <p:spPr>
          <a:xfrm>
            <a:off x="800110" y="-361673"/>
            <a:ext cx="7543800" cy="1088100"/>
          </a:xfrm>
          <a:prstGeom prst="rect">
            <a:avLst/>
          </a:prstGeom>
          <a:noFill/>
          <a:ln>
            <a:noFill/>
          </a:ln>
        </p:spPr>
        <p:txBody>
          <a:bodyPr anchorCtr="0" anchor="b"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GB"/>
              <a:t>Importing data set and cleaning data</a:t>
            </a:r>
            <a:endParaRPr/>
          </a:p>
        </p:txBody>
      </p:sp>
      <p:sp>
        <p:nvSpPr>
          <p:cNvPr id="165" name="Google Shape;165;p28"/>
          <p:cNvSpPr txBox="1"/>
          <p:nvPr>
            <p:ph idx="1" type="body"/>
          </p:nvPr>
        </p:nvSpPr>
        <p:spPr>
          <a:xfrm>
            <a:off x="857750" y="726425"/>
            <a:ext cx="7543800" cy="553200"/>
          </a:xfrm>
          <a:prstGeom prst="rect">
            <a:avLst/>
          </a:prstGeom>
          <a:noFill/>
          <a:ln>
            <a:noFill/>
          </a:ln>
        </p:spPr>
        <p:txBody>
          <a:bodyPr anchorCtr="0" anchor="t" bIns="34275" lIns="0" spcFirstLastPara="1" rIns="0" wrap="square" tIns="34275">
            <a:normAutofit fontScale="92500" lnSpcReduction="20000"/>
          </a:bodyPr>
          <a:lstStyle/>
          <a:p>
            <a:pPr indent="-88106" lvl="0" marL="63500" rtl="0" algn="l">
              <a:lnSpc>
                <a:spcPct val="90000"/>
              </a:lnSpc>
              <a:spcBef>
                <a:spcPts val="0"/>
              </a:spcBef>
              <a:spcAft>
                <a:spcPts val="0"/>
              </a:spcAft>
              <a:buSzPct val="100000"/>
              <a:buChar char=" "/>
            </a:pPr>
            <a:r>
              <a:rPr lang="en-GB"/>
              <a:t>In this step, we examine the presence of missing values in our dataset and perform necessary preprocessing. Approximately 43.87% of the dataset contains missing values, which is nearly half of the data. It is important to analyze how missing values are distributed across different attributes.</a:t>
            </a:r>
            <a:endParaRPr/>
          </a:p>
        </p:txBody>
      </p:sp>
      <p:pic>
        <p:nvPicPr>
          <p:cNvPr id="166" name="Google Shape;166;p28"/>
          <p:cNvPicPr preferRelativeResize="0"/>
          <p:nvPr/>
        </p:nvPicPr>
        <p:blipFill>
          <a:blip r:embed="rId3">
            <a:alphaModFix/>
          </a:blip>
          <a:stretch>
            <a:fillRect/>
          </a:stretch>
        </p:blipFill>
        <p:spPr>
          <a:xfrm>
            <a:off x="886338" y="1451525"/>
            <a:ext cx="7371326" cy="3268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9"/>
          <p:cNvSpPr txBox="1"/>
          <p:nvPr/>
        </p:nvSpPr>
        <p:spPr>
          <a:xfrm>
            <a:off x="535650" y="542150"/>
            <a:ext cx="3325200" cy="3702300"/>
          </a:xfrm>
          <a:prstGeom prst="rect">
            <a:avLst/>
          </a:prstGeom>
          <a:noFill/>
          <a:ln>
            <a:noFill/>
          </a:ln>
        </p:spPr>
        <p:txBody>
          <a:bodyPr anchorCtr="0" anchor="t" bIns="34275" lIns="68575" spcFirstLastPara="1" rIns="68575" wrap="square" tIns="34275">
            <a:normAutofit/>
          </a:bodyPr>
          <a:lstStyle/>
          <a:p>
            <a:pPr indent="-95250" lvl="0" marL="63500" marR="0" rtl="0" algn="l">
              <a:lnSpc>
                <a:spcPct val="90000"/>
              </a:lnSpc>
              <a:spcBef>
                <a:spcPts val="0"/>
              </a:spcBef>
              <a:spcAft>
                <a:spcPts val="0"/>
              </a:spcAft>
              <a:buClr>
                <a:schemeClr val="accent1"/>
              </a:buClr>
              <a:buSzPts val="1500"/>
              <a:buFont typeface="Calibri"/>
              <a:buChar char=" "/>
            </a:pPr>
            <a:r>
              <a:rPr b="0" i="0" lang="en-GB" sz="1500" u="none" cap="none" strike="noStrike">
                <a:solidFill>
                  <a:srgbClr val="3F3F3F"/>
                </a:solidFill>
                <a:latin typeface="Calibri"/>
                <a:ea typeface="Calibri"/>
                <a:cs typeface="Calibri"/>
                <a:sym typeface="Calibri"/>
              </a:rPr>
              <a:t>We decided to conduct further research and obtained actual values for most of the missing data for Population and GDP from The World Bank website;</a:t>
            </a:r>
            <a:endParaRPr sz="1100"/>
          </a:p>
          <a:p>
            <a:pPr indent="-95250" lvl="0" marL="63500" marR="0" rtl="0" algn="l">
              <a:lnSpc>
                <a:spcPct val="90000"/>
              </a:lnSpc>
              <a:spcBef>
                <a:spcPts val="1100"/>
              </a:spcBef>
              <a:spcAft>
                <a:spcPts val="0"/>
              </a:spcAft>
              <a:buClr>
                <a:schemeClr val="accent1"/>
              </a:buClr>
              <a:buSzPts val="1500"/>
              <a:buFont typeface="Calibri"/>
              <a:buChar char=" "/>
            </a:pPr>
            <a:r>
              <a:rPr b="0" i="0" lang="en-GB" sz="1500" u="none" cap="none" strike="noStrike">
                <a:solidFill>
                  <a:srgbClr val="3F3F3F"/>
                </a:solidFill>
                <a:latin typeface="Calibri"/>
                <a:ea typeface="Calibri"/>
                <a:cs typeface="Calibri"/>
                <a:sym typeface="Calibri"/>
              </a:rPr>
              <a:t>To handle the missing data for the other variables, we will utilize mean or median imputation. Mean imputation is suitable for attributes that follow a normal or approximately symmetric distribution without significant outliers. On the other hand, median imputation is more appropriate for attributes with skewed distributions and significant outliers</a:t>
            </a:r>
            <a:endParaRPr b="0" i="0" sz="1500" u="none" cap="none" strike="noStrike">
              <a:solidFill>
                <a:srgbClr val="3F3F3F"/>
              </a:solidFill>
              <a:latin typeface="Calibri"/>
              <a:ea typeface="Calibri"/>
              <a:cs typeface="Calibri"/>
              <a:sym typeface="Calibri"/>
            </a:endParaRPr>
          </a:p>
        </p:txBody>
      </p:sp>
      <p:pic>
        <p:nvPicPr>
          <p:cNvPr id="172" name="Google Shape;172;p29"/>
          <p:cNvPicPr preferRelativeResize="0"/>
          <p:nvPr/>
        </p:nvPicPr>
        <p:blipFill>
          <a:blip r:embed="rId3">
            <a:alphaModFix/>
          </a:blip>
          <a:stretch>
            <a:fillRect/>
          </a:stretch>
        </p:blipFill>
        <p:spPr>
          <a:xfrm>
            <a:off x="4059375" y="416825"/>
            <a:ext cx="4528574" cy="323469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0"/>
          <p:cNvSpPr txBox="1"/>
          <p:nvPr>
            <p:ph type="title"/>
          </p:nvPr>
        </p:nvSpPr>
        <p:spPr>
          <a:xfrm>
            <a:off x="822960" y="214952"/>
            <a:ext cx="7543800" cy="1088100"/>
          </a:xfrm>
          <a:prstGeom prst="rect">
            <a:avLst/>
          </a:prstGeom>
          <a:noFill/>
          <a:ln>
            <a:noFill/>
          </a:ln>
        </p:spPr>
        <p:txBody>
          <a:bodyPr anchorCtr="0" anchor="b"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GB"/>
              <a:t>Handling outliers</a:t>
            </a:r>
            <a:endParaRPr/>
          </a:p>
        </p:txBody>
      </p:sp>
      <p:sp>
        <p:nvSpPr>
          <p:cNvPr id="178" name="Google Shape;178;p30"/>
          <p:cNvSpPr txBox="1"/>
          <p:nvPr>
            <p:ph idx="1" type="body"/>
          </p:nvPr>
        </p:nvSpPr>
        <p:spPr>
          <a:xfrm>
            <a:off x="981625" y="1384300"/>
            <a:ext cx="3990000" cy="3402300"/>
          </a:xfrm>
          <a:prstGeom prst="rect">
            <a:avLst/>
          </a:prstGeom>
          <a:noFill/>
          <a:ln>
            <a:noFill/>
          </a:ln>
        </p:spPr>
        <p:txBody>
          <a:bodyPr anchorCtr="0" anchor="t" bIns="34275" lIns="0" spcFirstLastPara="1" rIns="0" wrap="square" tIns="34275">
            <a:normAutofit lnSpcReduction="20000"/>
          </a:bodyPr>
          <a:lstStyle/>
          <a:p>
            <a:pPr indent="0" lvl="0" marL="0" rtl="0" algn="l">
              <a:lnSpc>
                <a:spcPct val="90000"/>
              </a:lnSpc>
              <a:spcBef>
                <a:spcPts val="0"/>
              </a:spcBef>
              <a:spcAft>
                <a:spcPts val="0"/>
              </a:spcAft>
              <a:buSzPts val="1500"/>
              <a:buNone/>
            </a:pPr>
            <a:r>
              <a:rPr lang="en-GB"/>
              <a:t>There are several methods available for outlier detection, including visual techniques, such as: </a:t>
            </a:r>
            <a:endParaRPr/>
          </a:p>
          <a:p>
            <a:pPr indent="-152400" lvl="1" marL="292100" rtl="0" algn="l">
              <a:lnSpc>
                <a:spcPct val="90000"/>
              </a:lnSpc>
              <a:spcBef>
                <a:spcPts val="300"/>
              </a:spcBef>
              <a:spcAft>
                <a:spcPts val="0"/>
              </a:spcAft>
              <a:buSzPts val="1400"/>
              <a:buFont typeface="Arial"/>
              <a:buChar char="•"/>
            </a:pPr>
            <a:r>
              <a:rPr lang="en-GB"/>
              <a:t>Box-plots</a:t>
            </a:r>
            <a:endParaRPr/>
          </a:p>
          <a:p>
            <a:pPr indent="-152400" lvl="1" marL="292100" rtl="0" algn="l">
              <a:lnSpc>
                <a:spcPct val="90000"/>
              </a:lnSpc>
              <a:spcBef>
                <a:spcPts val="500"/>
              </a:spcBef>
              <a:spcAft>
                <a:spcPts val="0"/>
              </a:spcAft>
              <a:buSzPts val="1400"/>
              <a:buFont typeface="Arial"/>
              <a:buChar char="•"/>
            </a:pPr>
            <a:r>
              <a:rPr lang="en-GB"/>
              <a:t>Histograms</a:t>
            </a:r>
            <a:endParaRPr/>
          </a:p>
          <a:p>
            <a:pPr indent="0" lvl="0" marL="0" rtl="0" algn="l">
              <a:lnSpc>
                <a:spcPct val="90000"/>
              </a:lnSpc>
              <a:spcBef>
                <a:spcPts val="1200"/>
              </a:spcBef>
              <a:spcAft>
                <a:spcPts val="0"/>
              </a:spcAft>
              <a:buSzPts val="1500"/>
              <a:buNone/>
            </a:pPr>
            <a:r>
              <a:rPr lang="en-GB"/>
              <a:t>We can also use statistical methods such as:</a:t>
            </a:r>
            <a:endParaRPr/>
          </a:p>
          <a:p>
            <a:pPr indent="-152400" lvl="1" marL="292100" rtl="0" algn="l">
              <a:lnSpc>
                <a:spcPct val="90000"/>
              </a:lnSpc>
              <a:spcBef>
                <a:spcPts val="300"/>
              </a:spcBef>
              <a:spcAft>
                <a:spcPts val="0"/>
              </a:spcAft>
              <a:buSzPts val="1400"/>
              <a:buFont typeface="Arial"/>
              <a:buChar char="•"/>
            </a:pPr>
            <a:r>
              <a:rPr lang="en-GB"/>
              <a:t>Tukey's Method</a:t>
            </a:r>
            <a:endParaRPr/>
          </a:p>
          <a:p>
            <a:pPr indent="-152400" lvl="1" marL="292100" rtl="0" algn="l">
              <a:lnSpc>
                <a:spcPct val="90000"/>
              </a:lnSpc>
              <a:spcBef>
                <a:spcPts val="500"/>
              </a:spcBef>
              <a:spcAft>
                <a:spcPts val="0"/>
              </a:spcAft>
              <a:buSzPts val="1400"/>
              <a:buFont typeface="Arial"/>
              <a:buChar char="•"/>
            </a:pPr>
            <a:r>
              <a:rPr lang="en-GB"/>
              <a:t>Z-score method</a:t>
            </a:r>
            <a:endParaRPr/>
          </a:p>
          <a:p>
            <a:pPr indent="0" lvl="0" marL="0" rtl="0" algn="l">
              <a:lnSpc>
                <a:spcPct val="90000"/>
              </a:lnSpc>
              <a:spcBef>
                <a:spcPts val="1200"/>
              </a:spcBef>
              <a:spcAft>
                <a:spcPts val="0"/>
              </a:spcAft>
              <a:buSzPts val="1500"/>
              <a:buNone/>
            </a:pPr>
            <a:r>
              <a:rPr lang="en-GB"/>
              <a:t>Once outliers have been identified using these methods, it is important to preprocess them  accordingly. </a:t>
            </a:r>
            <a:endParaRPr/>
          </a:p>
          <a:p>
            <a:pPr indent="0" lvl="0" marL="0" rtl="0" algn="l">
              <a:lnSpc>
                <a:spcPct val="90000"/>
              </a:lnSpc>
              <a:spcBef>
                <a:spcPts val="1200"/>
              </a:spcBef>
              <a:spcAft>
                <a:spcPts val="0"/>
              </a:spcAft>
              <a:buSzPts val="1500"/>
              <a:buNone/>
            </a:pPr>
            <a:r>
              <a:rPr lang="en-GB"/>
              <a:t>Several techniques can be employed for outlier preprocessing:</a:t>
            </a:r>
            <a:endParaRPr/>
          </a:p>
          <a:p>
            <a:pPr indent="-152400" lvl="1" marL="292100" rtl="0" algn="l">
              <a:lnSpc>
                <a:spcPct val="90000"/>
              </a:lnSpc>
              <a:spcBef>
                <a:spcPts val="300"/>
              </a:spcBef>
              <a:spcAft>
                <a:spcPts val="0"/>
              </a:spcAft>
              <a:buSzPts val="1400"/>
              <a:buFont typeface="Arial"/>
              <a:buChar char="•"/>
            </a:pPr>
            <a:r>
              <a:rPr lang="en-GB"/>
              <a:t>Dropping outliers</a:t>
            </a:r>
            <a:endParaRPr/>
          </a:p>
          <a:p>
            <a:pPr indent="-152400" lvl="1" marL="292100" rtl="0" algn="l">
              <a:lnSpc>
                <a:spcPct val="90000"/>
              </a:lnSpc>
              <a:spcBef>
                <a:spcPts val="500"/>
              </a:spcBef>
              <a:spcAft>
                <a:spcPts val="0"/>
              </a:spcAft>
              <a:buSzPts val="1400"/>
              <a:buFont typeface="Arial"/>
              <a:buChar char="•"/>
            </a:pPr>
            <a:r>
              <a:rPr lang="en-GB"/>
              <a:t>Limiting/Winsorizing outliers</a:t>
            </a:r>
            <a:endParaRPr/>
          </a:p>
          <a:p>
            <a:pPr indent="-152400" lvl="1" marL="292100" rtl="0" algn="l">
              <a:lnSpc>
                <a:spcPct val="90000"/>
              </a:lnSpc>
              <a:spcBef>
                <a:spcPts val="500"/>
              </a:spcBef>
              <a:spcAft>
                <a:spcPts val="0"/>
              </a:spcAft>
              <a:buSzPts val="1400"/>
              <a:buFont typeface="Arial"/>
              <a:buChar char="•"/>
            </a:pPr>
            <a:r>
              <a:rPr lang="en-GB"/>
              <a:t>Transforming the data</a:t>
            </a:r>
            <a:endParaRPr/>
          </a:p>
        </p:txBody>
      </p:sp>
      <p:pic>
        <p:nvPicPr>
          <p:cNvPr id="179" name="Google Shape;179;p30"/>
          <p:cNvPicPr preferRelativeResize="0"/>
          <p:nvPr/>
        </p:nvPicPr>
        <p:blipFill>
          <a:blip r:embed="rId3">
            <a:alphaModFix/>
          </a:blip>
          <a:stretch>
            <a:fillRect/>
          </a:stretch>
        </p:blipFill>
        <p:spPr>
          <a:xfrm>
            <a:off x="4858800" y="1384300"/>
            <a:ext cx="3580251" cy="28550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1"/>
          <p:cNvSpPr txBox="1"/>
          <p:nvPr>
            <p:ph type="title"/>
          </p:nvPr>
        </p:nvSpPr>
        <p:spPr>
          <a:xfrm>
            <a:off x="800100" y="68423"/>
            <a:ext cx="7543800" cy="692400"/>
          </a:xfrm>
          <a:prstGeom prst="rect">
            <a:avLst/>
          </a:prstGeom>
          <a:noFill/>
          <a:ln>
            <a:noFill/>
          </a:ln>
        </p:spPr>
        <p:txBody>
          <a:bodyPr anchorCtr="0" anchor="b"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GB"/>
              <a:t>Outliers detection</a:t>
            </a:r>
            <a:endParaRPr/>
          </a:p>
        </p:txBody>
      </p:sp>
      <p:sp>
        <p:nvSpPr>
          <p:cNvPr id="185" name="Google Shape;185;p31"/>
          <p:cNvSpPr txBox="1"/>
          <p:nvPr/>
        </p:nvSpPr>
        <p:spPr>
          <a:xfrm>
            <a:off x="887509" y="760817"/>
            <a:ext cx="7668900" cy="715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GB" sz="1400" u="none" cap="none" strike="noStrike">
                <a:solidFill>
                  <a:schemeClr val="dk1"/>
                </a:solidFill>
                <a:latin typeface="Calibri"/>
                <a:ea typeface="Calibri"/>
                <a:cs typeface="Calibri"/>
                <a:sym typeface="Calibri"/>
              </a:rPr>
              <a:t>To see which detection method gives the best result we first detect and remove the outliers detected by using that method, then we build a linear regression model using the dataset with the outliers removed.</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aphicFrame>
        <p:nvGraphicFramePr>
          <p:cNvPr id="186" name="Google Shape;186;p31"/>
          <p:cNvGraphicFramePr/>
          <p:nvPr/>
        </p:nvGraphicFramePr>
        <p:xfrm>
          <a:off x="1210400" y="1336725"/>
          <a:ext cx="3000000" cy="3000000"/>
        </p:xfrm>
        <a:graphic>
          <a:graphicData uri="http://schemas.openxmlformats.org/drawingml/2006/table">
            <a:tbl>
              <a:tblPr>
                <a:noFill/>
                <a:tableStyleId>{10AF4186-2568-4319-845B-531A38D0615E}</a:tableStyleId>
              </a:tblPr>
              <a:tblGrid>
                <a:gridCol w="1416825"/>
                <a:gridCol w="1374625"/>
              </a:tblGrid>
              <a:tr h="238075">
                <a:tc>
                  <a:txBody>
                    <a:bodyPr/>
                    <a:lstStyle/>
                    <a:p>
                      <a:pPr indent="0" lvl="0" marL="0" rtl="0" algn="ctr">
                        <a:lnSpc>
                          <a:spcPct val="171429"/>
                        </a:lnSpc>
                        <a:spcBef>
                          <a:spcPts val="1900"/>
                        </a:spcBef>
                        <a:spcAft>
                          <a:spcPts val="1900"/>
                        </a:spcAft>
                        <a:buNone/>
                      </a:pPr>
                      <a:r>
                        <a:rPr b="1" lang="en-GB" sz="950">
                          <a:solidFill>
                            <a:srgbClr val="374151"/>
                          </a:solidFill>
                          <a:latin typeface="Roboto"/>
                          <a:ea typeface="Roboto"/>
                          <a:cs typeface="Roboto"/>
                          <a:sym typeface="Roboto"/>
                        </a:rPr>
                        <a:t>Model</a:t>
                      </a:r>
                      <a:endParaRPr b="1"/>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c>
                  <a:txBody>
                    <a:bodyPr/>
                    <a:lstStyle/>
                    <a:p>
                      <a:pPr indent="0" lvl="0" marL="0" rtl="0" algn="ctr">
                        <a:lnSpc>
                          <a:spcPct val="171429"/>
                        </a:lnSpc>
                        <a:spcBef>
                          <a:spcPts val="1900"/>
                        </a:spcBef>
                        <a:spcAft>
                          <a:spcPts val="1900"/>
                        </a:spcAft>
                        <a:buNone/>
                      </a:pPr>
                      <a:r>
                        <a:rPr b="1" lang="en-GB" sz="950">
                          <a:solidFill>
                            <a:srgbClr val="374151"/>
                          </a:solidFill>
                          <a:latin typeface="Roboto"/>
                          <a:ea typeface="Roboto"/>
                          <a:cs typeface="Roboto"/>
                          <a:sym typeface="Roboto"/>
                        </a:rPr>
                        <a:t>Adjusted R-squared</a:t>
                      </a:r>
                      <a:endParaRPr b="1"/>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r>
              <a:tr h="678125">
                <a:tc>
                  <a:txBody>
                    <a:bodyPr/>
                    <a:lstStyle/>
                    <a:p>
                      <a:pPr indent="0" lvl="0" marL="0" rtl="0" algn="ctr">
                        <a:lnSpc>
                          <a:spcPct val="171429"/>
                        </a:lnSpc>
                        <a:spcBef>
                          <a:spcPts val="1900"/>
                        </a:spcBef>
                        <a:spcAft>
                          <a:spcPts val="0"/>
                        </a:spcAft>
                        <a:buClr>
                          <a:schemeClr val="dk1"/>
                        </a:buClr>
                        <a:buSzPts val="1100"/>
                        <a:buFont typeface="Arial"/>
                        <a:buNone/>
                      </a:pPr>
                      <a:r>
                        <a:rPr b="1" lang="en-GB" sz="950">
                          <a:solidFill>
                            <a:schemeClr val="dk1"/>
                          </a:solidFill>
                          <a:latin typeface="Roboto"/>
                          <a:ea typeface="Roboto"/>
                          <a:cs typeface="Roboto"/>
                          <a:sym typeface="Roboto"/>
                        </a:rPr>
                        <a:t>D</a:t>
                      </a:r>
                      <a:r>
                        <a:rPr b="1" lang="en-GB" sz="950">
                          <a:solidFill>
                            <a:schemeClr val="dk1"/>
                          </a:solidFill>
                          <a:latin typeface="Roboto"/>
                          <a:ea typeface="Roboto"/>
                          <a:cs typeface="Roboto"/>
                          <a:sym typeface="Roboto"/>
                        </a:rPr>
                        <a:t>ata_winsorize</a:t>
                      </a:r>
                      <a:endParaRPr b="1" sz="950">
                        <a:solidFill>
                          <a:schemeClr val="dk1"/>
                        </a:solidFill>
                        <a:latin typeface="Roboto"/>
                        <a:ea typeface="Roboto"/>
                        <a:cs typeface="Roboto"/>
                        <a:sym typeface="Roboto"/>
                      </a:endParaRPr>
                    </a:p>
                    <a:p>
                      <a:pPr indent="0" lvl="0" marL="0" rtl="0" algn="l">
                        <a:spcBef>
                          <a:spcPts val="1900"/>
                        </a:spcBef>
                        <a:spcAft>
                          <a:spcPts val="0"/>
                        </a:spcAft>
                        <a:buNone/>
                      </a:pPr>
                      <a:r>
                        <a:t/>
                      </a:r>
                      <a:endParaRPr b="1">
                        <a:solidFill>
                          <a:schemeClr val="dk1"/>
                        </a:solidFill>
                      </a:endParaRPr>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c>
                  <a:txBody>
                    <a:bodyPr/>
                    <a:lstStyle/>
                    <a:p>
                      <a:pPr indent="0" lvl="0" marL="0" rtl="0" algn="ctr">
                        <a:lnSpc>
                          <a:spcPct val="171429"/>
                        </a:lnSpc>
                        <a:spcBef>
                          <a:spcPts val="1900"/>
                        </a:spcBef>
                        <a:spcAft>
                          <a:spcPts val="0"/>
                        </a:spcAft>
                        <a:buClr>
                          <a:schemeClr val="dk1"/>
                        </a:buClr>
                        <a:buSzPts val="1100"/>
                        <a:buFont typeface="Arial"/>
                        <a:buNone/>
                      </a:pPr>
                      <a:r>
                        <a:rPr b="1" lang="en-GB" sz="950">
                          <a:solidFill>
                            <a:schemeClr val="dk1"/>
                          </a:solidFill>
                          <a:latin typeface="Roboto"/>
                          <a:ea typeface="Roboto"/>
                          <a:cs typeface="Roboto"/>
                          <a:sym typeface="Roboto"/>
                        </a:rPr>
                        <a:t>0.8722</a:t>
                      </a:r>
                      <a:endParaRPr b="1" sz="950">
                        <a:solidFill>
                          <a:schemeClr val="dk1"/>
                        </a:solidFill>
                        <a:latin typeface="Roboto"/>
                        <a:ea typeface="Roboto"/>
                        <a:cs typeface="Roboto"/>
                        <a:sym typeface="Roboto"/>
                      </a:endParaRPr>
                    </a:p>
                    <a:p>
                      <a:pPr indent="0" lvl="0" marL="0" rtl="0" algn="ctr">
                        <a:spcBef>
                          <a:spcPts val="1900"/>
                        </a:spcBef>
                        <a:spcAft>
                          <a:spcPts val="0"/>
                        </a:spcAft>
                        <a:buNone/>
                      </a:pPr>
                      <a:r>
                        <a:t/>
                      </a:r>
                      <a:endParaRPr b="1">
                        <a:solidFill>
                          <a:schemeClr val="dk1"/>
                        </a:solidFill>
                      </a:endParaRPr>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r>
              <a:tr h="643625">
                <a:tc>
                  <a:txBody>
                    <a:bodyPr/>
                    <a:lstStyle/>
                    <a:p>
                      <a:pPr indent="0" lvl="0" marL="0" rtl="0" algn="ctr">
                        <a:lnSpc>
                          <a:spcPct val="171429"/>
                        </a:lnSpc>
                        <a:spcBef>
                          <a:spcPts val="1900"/>
                        </a:spcBef>
                        <a:spcAft>
                          <a:spcPts val="0"/>
                        </a:spcAft>
                        <a:buClr>
                          <a:schemeClr val="dk1"/>
                        </a:buClr>
                        <a:buSzPts val="1100"/>
                        <a:buFont typeface="Arial"/>
                        <a:buNone/>
                      </a:pPr>
                      <a:r>
                        <a:rPr b="1" lang="en-GB" sz="950">
                          <a:solidFill>
                            <a:schemeClr val="dk1"/>
                          </a:solidFill>
                          <a:latin typeface="Roboto"/>
                          <a:ea typeface="Roboto"/>
                          <a:cs typeface="Roboto"/>
                          <a:sym typeface="Roboto"/>
                        </a:rPr>
                        <a:t>Data-Z</a:t>
                      </a:r>
                      <a:endParaRPr b="1" sz="950">
                        <a:solidFill>
                          <a:schemeClr val="dk1"/>
                        </a:solidFill>
                        <a:latin typeface="Roboto"/>
                        <a:ea typeface="Roboto"/>
                        <a:cs typeface="Roboto"/>
                        <a:sym typeface="Roboto"/>
                      </a:endParaRPr>
                    </a:p>
                    <a:p>
                      <a:pPr indent="0" lvl="0" marL="0" rtl="0" algn="l">
                        <a:spcBef>
                          <a:spcPts val="1900"/>
                        </a:spcBef>
                        <a:spcAft>
                          <a:spcPts val="0"/>
                        </a:spcAft>
                        <a:buNone/>
                      </a:pPr>
                      <a:r>
                        <a:t/>
                      </a:r>
                      <a:endParaRPr b="1">
                        <a:solidFill>
                          <a:schemeClr val="dk1"/>
                        </a:solidFill>
                      </a:endParaRPr>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c>
                  <a:txBody>
                    <a:bodyPr/>
                    <a:lstStyle/>
                    <a:p>
                      <a:pPr indent="0" lvl="0" marL="0" rtl="0" algn="ctr">
                        <a:lnSpc>
                          <a:spcPct val="171429"/>
                        </a:lnSpc>
                        <a:spcBef>
                          <a:spcPts val="1900"/>
                        </a:spcBef>
                        <a:spcAft>
                          <a:spcPts val="0"/>
                        </a:spcAft>
                        <a:buClr>
                          <a:schemeClr val="dk1"/>
                        </a:buClr>
                        <a:buSzPts val="1100"/>
                        <a:buFont typeface="Arial"/>
                        <a:buNone/>
                      </a:pPr>
                      <a:r>
                        <a:rPr b="1" lang="en-GB" sz="950">
                          <a:solidFill>
                            <a:schemeClr val="dk1"/>
                          </a:solidFill>
                          <a:latin typeface="Roboto"/>
                          <a:ea typeface="Roboto"/>
                          <a:cs typeface="Roboto"/>
                          <a:sym typeface="Roboto"/>
                        </a:rPr>
                        <a:t>0.8638</a:t>
                      </a:r>
                      <a:endParaRPr b="1" sz="950">
                        <a:solidFill>
                          <a:schemeClr val="dk1"/>
                        </a:solidFill>
                        <a:latin typeface="Roboto"/>
                        <a:ea typeface="Roboto"/>
                        <a:cs typeface="Roboto"/>
                        <a:sym typeface="Roboto"/>
                      </a:endParaRPr>
                    </a:p>
                    <a:p>
                      <a:pPr indent="0" lvl="0" marL="0" rtl="0" algn="ctr">
                        <a:spcBef>
                          <a:spcPts val="1900"/>
                        </a:spcBef>
                        <a:spcAft>
                          <a:spcPts val="0"/>
                        </a:spcAft>
                        <a:buNone/>
                      </a:pPr>
                      <a:r>
                        <a:t/>
                      </a:r>
                      <a:endParaRPr b="1">
                        <a:solidFill>
                          <a:schemeClr val="dk1"/>
                        </a:solidFill>
                      </a:endParaRPr>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r>
              <a:tr h="885725">
                <a:tc>
                  <a:txBody>
                    <a:bodyPr/>
                    <a:lstStyle/>
                    <a:p>
                      <a:pPr indent="0" lvl="0" marL="0" rtl="0" algn="ctr">
                        <a:lnSpc>
                          <a:spcPct val="171429"/>
                        </a:lnSpc>
                        <a:spcBef>
                          <a:spcPts val="1900"/>
                        </a:spcBef>
                        <a:spcAft>
                          <a:spcPts val="1900"/>
                        </a:spcAft>
                        <a:buClr>
                          <a:schemeClr val="dk1"/>
                        </a:buClr>
                        <a:buSzPts val="1100"/>
                        <a:buFont typeface="Arial"/>
                        <a:buNone/>
                      </a:pPr>
                      <a:r>
                        <a:rPr b="1" lang="en-GB" sz="950">
                          <a:solidFill>
                            <a:schemeClr val="dk1"/>
                          </a:solidFill>
                          <a:latin typeface="Roboto"/>
                          <a:ea typeface="Roboto"/>
                          <a:cs typeface="Roboto"/>
                          <a:sym typeface="Roboto"/>
                        </a:rPr>
                        <a:t>Data-Tukey</a:t>
                      </a:r>
                      <a:endParaRPr b="1"/>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c>
                  <a:txBody>
                    <a:bodyPr/>
                    <a:lstStyle/>
                    <a:p>
                      <a:pPr indent="0" lvl="0" marL="0" rtl="0" algn="ctr">
                        <a:lnSpc>
                          <a:spcPct val="171429"/>
                        </a:lnSpc>
                        <a:spcBef>
                          <a:spcPts val="1900"/>
                        </a:spcBef>
                        <a:spcAft>
                          <a:spcPts val="0"/>
                        </a:spcAft>
                        <a:buClr>
                          <a:schemeClr val="dk1"/>
                        </a:buClr>
                        <a:buSzPts val="1100"/>
                        <a:buFont typeface="Arial"/>
                        <a:buNone/>
                      </a:pPr>
                      <a:r>
                        <a:rPr b="1" lang="en-GB" sz="950">
                          <a:solidFill>
                            <a:schemeClr val="dk1"/>
                          </a:solidFill>
                          <a:latin typeface="Roboto"/>
                          <a:ea typeface="Roboto"/>
                          <a:cs typeface="Roboto"/>
                          <a:sym typeface="Roboto"/>
                        </a:rPr>
                        <a:t>0.7602</a:t>
                      </a:r>
                      <a:endParaRPr b="1" sz="950">
                        <a:solidFill>
                          <a:schemeClr val="dk1"/>
                        </a:solidFill>
                        <a:latin typeface="Roboto"/>
                        <a:ea typeface="Roboto"/>
                        <a:cs typeface="Roboto"/>
                        <a:sym typeface="Roboto"/>
                      </a:endParaRPr>
                    </a:p>
                    <a:p>
                      <a:pPr indent="0" lvl="0" marL="0" rtl="0" algn="ctr">
                        <a:spcBef>
                          <a:spcPts val="1900"/>
                        </a:spcBef>
                        <a:spcAft>
                          <a:spcPts val="0"/>
                        </a:spcAft>
                        <a:buNone/>
                      </a:pPr>
                      <a:r>
                        <a:t/>
                      </a:r>
                      <a:endParaRPr b="1">
                        <a:solidFill>
                          <a:schemeClr val="dk1"/>
                        </a:solidFill>
                      </a:endParaRPr>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r>
              <a:tr h="238075">
                <a:tc>
                  <a:txBody>
                    <a:bodyPr/>
                    <a:lstStyle/>
                    <a:p>
                      <a:pPr indent="0" lvl="0" marL="0" rtl="0" algn="ctr">
                        <a:lnSpc>
                          <a:spcPct val="171429"/>
                        </a:lnSpc>
                        <a:spcBef>
                          <a:spcPts val="1900"/>
                        </a:spcBef>
                        <a:spcAft>
                          <a:spcPts val="1900"/>
                        </a:spcAft>
                        <a:buClr>
                          <a:schemeClr val="dk1"/>
                        </a:buClr>
                        <a:buSzPts val="1100"/>
                        <a:buFont typeface="Arial"/>
                        <a:buNone/>
                      </a:pPr>
                      <a:r>
                        <a:rPr b="1" lang="en-GB" sz="950">
                          <a:solidFill>
                            <a:schemeClr val="dk1"/>
                          </a:solidFill>
                          <a:latin typeface="Roboto"/>
                          <a:ea typeface="Roboto"/>
                          <a:cs typeface="Roboto"/>
                          <a:sym typeface="Roboto"/>
                        </a:rPr>
                        <a:t>Data-impute-outlier</a:t>
                      </a:r>
                      <a:endParaRPr b="1">
                        <a:solidFill>
                          <a:schemeClr val="dk1"/>
                        </a:solidFill>
                      </a:endParaRPr>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c>
                  <a:txBody>
                    <a:bodyPr/>
                    <a:lstStyle/>
                    <a:p>
                      <a:pPr indent="0" lvl="0" marL="0" rtl="0" algn="ctr">
                        <a:lnSpc>
                          <a:spcPct val="171429"/>
                        </a:lnSpc>
                        <a:spcBef>
                          <a:spcPts val="1900"/>
                        </a:spcBef>
                        <a:spcAft>
                          <a:spcPts val="1900"/>
                        </a:spcAft>
                        <a:buNone/>
                      </a:pPr>
                      <a:r>
                        <a:rPr b="1" lang="en-GB" sz="950">
                          <a:solidFill>
                            <a:schemeClr val="dk1"/>
                          </a:solidFill>
                          <a:latin typeface="Roboto"/>
                          <a:ea typeface="Roboto"/>
                          <a:cs typeface="Roboto"/>
                          <a:sym typeface="Roboto"/>
                        </a:rPr>
                        <a:t>0.8159</a:t>
                      </a:r>
                      <a:endParaRPr b="1">
                        <a:solidFill>
                          <a:schemeClr val="dk1"/>
                        </a:solidFill>
                      </a:endParaRPr>
                    </a:p>
                  </a:txBody>
                  <a:tcPr marT="91425" marB="91425" marR="91425" marL="91425">
                    <a:lnL cap="flat" cmpd="sng" w="9525">
                      <a:solidFill>
                        <a:srgbClr val="F9CB9C"/>
                      </a:solidFill>
                      <a:prstDash val="solid"/>
                      <a:round/>
                      <a:headEnd len="sm" w="sm" type="none"/>
                      <a:tailEnd len="sm" w="sm" type="none"/>
                    </a:lnL>
                    <a:lnR cap="flat" cmpd="sng" w="9525">
                      <a:solidFill>
                        <a:srgbClr val="F9CB9C"/>
                      </a:solidFill>
                      <a:prstDash val="solid"/>
                      <a:round/>
                      <a:headEnd len="sm" w="sm" type="none"/>
                      <a:tailEnd len="sm" w="sm" type="none"/>
                    </a:lnR>
                    <a:lnT cap="flat" cmpd="sng" w="9525">
                      <a:solidFill>
                        <a:srgbClr val="F9CB9C"/>
                      </a:solidFill>
                      <a:prstDash val="solid"/>
                      <a:round/>
                      <a:headEnd len="sm" w="sm" type="none"/>
                      <a:tailEnd len="sm" w="sm" type="none"/>
                    </a:lnT>
                    <a:lnB cap="flat" cmpd="sng" w="9525">
                      <a:solidFill>
                        <a:srgbClr val="F9CB9C"/>
                      </a:solidFill>
                      <a:prstDash val="solid"/>
                      <a:round/>
                      <a:headEnd len="sm" w="sm" type="none"/>
                      <a:tailEnd len="sm" w="sm" type="none"/>
                    </a:lnB>
                    <a:solidFill>
                      <a:srgbClr val="FCE5CD"/>
                    </a:solidFill>
                  </a:tcPr>
                </a:tc>
              </a:tr>
            </a:tbl>
          </a:graphicData>
        </a:graphic>
      </p:graphicFrame>
      <p:sp>
        <p:nvSpPr>
          <p:cNvPr id="187" name="Google Shape;187;p31"/>
          <p:cNvSpPr txBox="1"/>
          <p:nvPr/>
        </p:nvSpPr>
        <p:spPr>
          <a:xfrm>
            <a:off x="4243825" y="1410125"/>
            <a:ext cx="39327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Font typeface="Arial"/>
              <a:buNone/>
            </a:pPr>
            <a:r>
              <a:rPr lang="en-GB">
                <a:solidFill>
                  <a:schemeClr val="dk1"/>
                </a:solidFill>
                <a:latin typeface="Calibri"/>
                <a:ea typeface="Calibri"/>
                <a:cs typeface="Calibri"/>
                <a:sym typeface="Calibri"/>
              </a:rPr>
              <a:t>By looking at the results, we observe that the winsorization model gives the highest adjusted R^2, however it is important to note that the winsorization model, may potentially disturb the normality of the distribution of the life expectancy variable. </a:t>
            </a:r>
            <a:endParaRPr sz="1100">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n-GB">
                <a:solidFill>
                  <a:schemeClr val="dk1"/>
                </a:solidFill>
                <a:latin typeface="Calibri"/>
                <a:ea typeface="Calibri"/>
                <a:cs typeface="Calibri"/>
                <a:sym typeface="Calibri"/>
              </a:rPr>
              <a:t>Taking this into consideration, we will choose the z-score as detection method and we’re going to handle outliers by removing them, in fact in this way we obtain a high R^2 score (0.8638), while preserving the normality assumption of the life expectancy distribution.</a:t>
            </a:r>
            <a:endParaRPr>
              <a:solidFill>
                <a:schemeClr val="dk1"/>
              </a:solidFill>
              <a:latin typeface="Calibri"/>
              <a:ea typeface="Calibri"/>
              <a:cs typeface="Calibri"/>
              <a:sym typeface="Calibri"/>
            </a:endParaRPr>
          </a:p>
          <a:p>
            <a:pPr indent="0" lvl="0" marL="0" rtl="0" algn="l">
              <a:lnSpc>
                <a:spcPct val="115000"/>
              </a:lnSpc>
              <a:spcBef>
                <a:spcPts val="0"/>
              </a:spcBef>
              <a:spcAft>
                <a:spcPts val="800"/>
              </a:spcAft>
              <a:buNone/>
            </a:pPr>
            <a:r>
              <a:t/>
            </a:r>
            <a:endParaRPr>
              <a:solidFill>
                <a:srgbClr val="333333"/>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2"/>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GB"/>
              <a:t>Data transformation</a:t>
            </a:r>
            <a:endParaRPr/>
          </a:p>
        </p:txBody>
      </p:sp>
      <p:sp>
        <p:nvSpPr>
          <p:cNvPr id="193" name="Google Shape;193;p32"/>
          <p:cNvSpPr txBox="1"/>
          <p:nvPr>
            <p:ph idx="1" type="body"/>
          </p:nvPr>
        </p:nvSpPr>
        <p:spPr>
          <a:xfrm>
            <a:off x="822955" y="1384300"/>
            <a:ext cx="3897300" cy="2865000"/>
          </a:xfrm>
          <a:prstGeom prst="rect">
            <a:avLst/>
          </a:prstGeom>
          <a:noFill/>
          <a:ln>
            <a:noFill/>
          </a:ln>
        </p:spPr>
        <p:txBody>
          <a:bodyPr anchorCtr="0" anchor="t" bIns="34275" lIns="0" spcFirstLastPara="1" rIns="0" wrap="square" tIns="34275">
            <a:normAutofit/>
          </a:bodyPr>
          <a:lstStyle/>
          <a:p>
            <a:pPr indent="-95250" lvl="0" marL="63500" rtl="0" algn="l">
              <a:lnSpc>
                <a:spcPct val="90000"/>
              </a:lnSpc>
              <a:spcBef>
                <a:spcPts val="0"/>
              </a:spcBef>
              <a:spcAft>
                <a:spcPts val="0"/>
              </a:spcAft>
              <a:buSzPts val="1500"/>
              <a:buChar char=" "/>
            </a:pPr>
            <a:r>
              <a:rPr lang="en-GB"/>
              <a:t>Since our analysis focuses on predicting Life Expectancy, it is crucial to ensure that this attribute follows a normal distribution. In order to improve the distribution and address any potential skewness, we applied a square root transformation to the Life Expectancy values.</a:t>
            </a:r>
            <a:endParaRPr/>
          </a:p>
        </p:txBody>
      </p:sp>
      <p:sp>
        <p:nvSpPr>
          <p:cNvPr id="194" name="Google Shape;194;p32"/>
          <p:cNvSpPr txBox="1"/>
          <p:nvPr/>
        </p:nvSpPr>
        <p:spPr>
          <a:xfrm>
            <a:off x="846500" y="2700350"/>
            <a:ext cx="3850200" cy="1793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Another important aspect of data preprocessing is scaling the variables. It enables us to compare and analyze variables with different scales and units without any dominance based on their magnitudes. Scaling is particularly beneficial when working with algorithms that are sensitive to variable scales, such as regression models or distance-based algorithms.</a:t>
            </a:r>
            <a:endParaRPr sz="1400">
              <a:solidFill>
                <a:schemeClr val="dk1"/>
              </a:solidFill>
              <a:latin typeface="Calibri"/>
              <a:ea typeface="Calibri"/>
              <a:cs typeface="Calibri"/>
              <a:sym typeface="Calibri"/>
            </a:endParaRPr>
          </a:p>
        </p:txBody>
      </p:sp>
      <p:pic>
        <p:nvPicPr>
          <p:cNvPr id="195" name="Google Shape;195;p32"/>
          <p:cNvPicPr preferRelativeResize="0"/>
          <p:nvPr/>
        </p:nvPicPr>
        <p:blipFill>
          <a:blip r:embed="rId3">
            <a:alphaModFix/>
          </a:blip>
          <a:stretch>
            <a:fillRect/>
          </a:stretch>
        </p:blipFill>
        <p:spPr>
          <a:xfrm>
            <a:off x="4720250" y="1384300"/>
            <a:ext cx="3756974" cy="3031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3"/>
          <p:cNvSpPr txBox="1"/>
          <p:nvPr>
            <p:ph type="title"/>
          </p:nvPr>
        </p:nvSpPr>
        <p:spPr>
          <a:xfrm>
            <a:off x="800110" y="-128648"/>
            <a:ext cx="7543800" cy="1088100"/>
          </a:xfrm>
          <a:prstGeom prst="rect">
            <a:avLst/>
          </a:prstGeom>
          <a:noFill/>
          <a:ln>
            <a:noFill/>
          </a:ln>
        </p:spPr>
        <p:txBody>
          <a:bodyPr anchorCtr="0" anchor="b"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GB"/>
              <a:t>Exploration of the data</a:t>
            </a:r>
            <a:endParaRPr/>
          </a:p>
        </p:txBody>
      </p:sp>
      <p:sp>
        <p:nvSpPr>
          <p:cNvPr id="201" name="Google Shape;201;p33"/>
          <p:cNvSpPr txBox="1"/>
          <p:nvPr>
            <p:ph idx="1" type="body"/>
          </p:nvPr>
        </p:nvSpPr>
        <p:spPr>
          <a:xfrm>
            <a:off x="880825" y="959447"/>
            <a:ext cx="7543800" cy="1681500"/>
          </a:xfrm>
          <a:prstGeom prst="rect">
            <a:avLst/>
          </a:prstGeom>
          <a:noFill/>
          <a:ln>
            <a:noFill/>
          </a:ln>
        </p:spPr>
        <p:txBody>
          <a:bodyPr anchorCtr="0" anchor="t" bIns="34275" lIns="0" spcFirstLastPara="1" rIns="0" wrap="square" tIns="34275">
            <a:normAutofit/>
          </a:bodyPr>
          <a:lstStyle/>
          <a:p>
            <a:pPr indent="-95250" lvl="0" marL="63500" rtl="0" algn="l">
              <a:lnSpc>
                <a:spcPct val="90000"/>
              </a:lnSpc>
              <a:spcBef>
                <a:spcPts val="0"/>
              </a:spcBef>
              <a:spcAft>
                <a:spcPts val="0"/>
              </a:spcAft>
              <a:buSzPts val="1500"/>
              <a:buChar char=" "/>
            </a:pPr>
            <a:r>
              <a:rPr lang="en-GB"/>
              <a:t>In this section we are going to use both Univariate and Bivariate analysis. Our goals are:</a:t>
            </a:r>
            <a:endParaRPr/>
          </a:p>
          <a:p>
            <a:pPr indent="0" lvl="0" marL="63500" rtl="0" algn="l">
              <a:lnSpc>
                <a:spcPct val="90000"/>
              </a:lnSpc>
              <a:spcBef>
                <a:spcPts val="1100"/>
              </a:spcBef>
              <a:spcAft>
                <a:spcPts val="0"/>
              </a:spcAft>
              <a:buSzPts val="1500"/>
              <a:buNone/>
            </a:pPr>
            <a:r>
              <a:t/>
            </a:r>
            <a:endParaRPr/>
          </a:p>
          <a:p>
            <a:pPr indent="0" lvl="0" marL="292100" rtl="0" algn="l">
              <a:lnSpc>
                <a:spcPct val="90000"/>
              </a:lnSpc>
              <a:spcBef>
                <a:spcPts val="500"/>
              </a:spcBef>
              <a:spcAft>
                <a:spcPts val="0"/>
              </a:spcAft>
              <a:buNone/>
            </a:pPr>
            <a:r>
              <a:t/>
            </a:r>
            <a:endParaRPr/>
          </a:p>
        </p:txBody>
      </p:sp>
      <p:sp>
        <p:nvSpPr>
          <p:cNvPr id="202" name="Google Shape;202;p33"/>
          <p:cNvSpPr txBox="1"/>
          <p:nvPr/>
        </p:nvSpPr>
        <p:spPr>
          <a:xfrm>
            <a:off x="615000" y="1283600"/>
            <a:ext cx="8654100" cy="1033200"/>
          </a:xfrm>
          <a:prstGeom prst="rect">
            <a:avLst/>
          </a:prstGeom>
          <a:noFill/>
          <a:ln>
            <a:noFill/>
          </a:ln>
        </p:spPr>
        <p:txBody>
          <a:bodyPr anchorCtr="0" anchor="t" bIns="91425" lIns="91425" spcFirstLastPara="1" rIns="91425" wrap="square" tIns="91425">
            <a:spAutoFit/>
          </a:bodyPr>
          <a:lstStyle/>
          <a:p>
            <a:pPr indent="-133350" lvl="1" marL="292100" rtl="0" algn="l">
              <a:lnSpc>
                <a:spcPct val="90000"/>
              </a:lnSpc>
              <a:spcBef>
                <a:spcPts val="300"/>
              </a:spcBef>
              <a:spcAft>
                <a:spcPts val="0"/>
              </a:spcAft>
              <a:buClr>
                <a:schemeClr val="accent1"/>
              </a:buClr>
              <a:buSzPts val="1300"/>
              <a:buFont typeface="Arial"/>
              <a:buChar char="•"/>
            </a:pPr>
            <a:r>
              <a:rPr lang="en-GB" sz="1300">
                <a:solidFill>
                  <a:srgbClr val="3F3F3F"/>
                </a:solidFill>
                <a:latin typeface="Calibri"/>
                <a:ea typeface="Calibri"/>
                <a:cs typeface="Calibri"/>
                <a:sym typeface="Calibri"/>
              </a:rPr>
              <a:t>Exploring the relationship between continuous variables and the target variable (Life Expectancy) as well as their interrelationships.</a:t>
            </a:r>
            <a:endParaRPr sz="1300">
              <a:solidFill>
                <a:srgbClr val="3F3F3F"/>
              </a:solidFill>
              <a:latin typeface="Calibri"/>
              <a:ea typeface="Calibri"/>
              <a:cs typeface="Calibri"/>
              <a:sym typeface="Calibri"/>
            </a:endParaRPr>
          </a:p>
          <a:p>
            <a:pPr indent="-133350" lvl="1" marL="292100" rtl="0" algn="l">
              <a:lnSpc>
                <a:spcPct val="90000"/>
              </a:lnSpc>
              <a:spcBef>
                <a:spcPts val="500"/>
              </a:spcBef>
              <a:spcAft>
                <a:spcPts val="0"/>
              </a:spcAft>
              <a:buClr>
                <a:schemeClr val="accent1"/>
              </a:buClr>
              <a:buSzPts val="1300"/>
              <a:buFont typeface="Arial"/>
              <a:buChar char="•"/>
            </a:pPr>
            <a:r>
              <a:rPr lang="en-GB" sz="1300">
                <a:solidFill>
                  <a:srgbClr val="3F3F3F"/>
                </a:solidFill>
                <a:latin typeface="Calibri"/>
                <a:ea typeface="Calibri"/>
                <a:cs typeface="Calibri"/>
                <a:sym typeface="Calibri"/>
              </a:rPr>
              <a:t>Investigating the impact of categorical variables on the target variable.</a:t>
            </a:r>
            <a:endParaRPr sz="1300">
              <a:solidFill>
                <a:srgbClr val="3F3F3F"/>
              </a:solidFill>
              <a:latin typeface="Calibri"/>
              <a:ea typeface="Calibri"/>
              <a:cs typeface="Calibri"/>
              <a:sym typeface="Calibri"/>
            </a:endParaRPr>
          </a:p>
          <a:p>
            <a:pPr indent="-133350" lvl="1" marL="292100" rtl="0" algn="l">
              <a:lnSpc>
                <a:spcPct val="90000"/>
              </a:lnSpc>
              <a:spcBef>
                <a:spcPts val="500"/>
              </a:spcBef>
              <a:spcAft>
                <a:spcPts val="0"/>
              </a:spcAft>
              <a:buClr>
                <a:schemeClr val="accent1"/>
              </a:buClr>
              <a:buSzPts val="1300"/>
              <a:buFont typeface="Arial"/>
              <a:buChar char="•"/>
            </a:pPr>
            <a:r>
              <a:rPr lang="en-GB" sz="1300">
                <a:solidFill>
                  <a:srgbClr val="3F3F3F"/>
                </a:solidFill>
                <a:latin typeface="Calibri"/>
                <a:ea typeface="Calibri"/>
                <a:cs typeface="Calibri"/>
                <a:sym typeface="Calibri"/>
              </a:rPr>
              <a:t>Examining the relationship between the variables "Country”, “Status" and "Year" with continuous variables.</a:t>
            </a:r>
            <a:endParaRPr sz="1300">
              <a:solidFill>
                <a:srgbClr val="3F3F3F"/>
              </a:solidFill>
              <a:latin typeface="Calibri"/>
              <a:ea typeface="Calibri"/>
              <a:cs typeface="Calibri"/>
              <a:sym typeface="Calibri"/>
            </a:endParaRPr>
          </a:p>
        </p:txBody>
      </p:sp>
      <p:pic>
        <p:nvPicPr>
          <p:cNvPr id="203" name="Google Shape;203;p33"/>
          <p:cNvPicPr preferRelativeResize="0"/>
          <p:nvPr/>
        </p:nvPicPr>
        <p:blipFill>
          <a:blip r:embed="rId3">
            <a:alphaModFix/>
          </a:blip>
          <a:stretch>
            <a:fillRect/>
          </a:stretch>
        </p:blipFill>
        <p:spPr>
          <a:xfrm>
            <a:off x="920650" y="2316800"/>
            <a:ext cx="3651349" cy="2197750"/>
          </a:xfrm>
          <a:prstGeom prst="rect">
            <a:avLst/>
          </a:prstGeom>
          <a:noFill/>
          <a:ln>
            <a:noFill/>
          </a:ln>
        </p:spPr>
      </p:pic>
      <p:pic>
        <p:nvPicPr>
          <p:cNvPr id="204" name="Google Shape;204;p33"/>
          <p:cNvPicPr preferRelativeResize="0"/>
          <p:nvPr/>
        </p:nvPicPr>
        <p:blipFill>
          <a:blip r:embed="rId4">
            <a:alphaModFix/>
          </a:blip>
          <a:stretch>
            <a:fillRect/>
          </a:stretch>
        </p:blipFill>
        <p:spPr>
          <a:xfrm>
            <a:off x="4773275" y="2316800"/>
            <a:ext cx="3651349" cy="2197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Retrospettivo">
  <a:themeElements>
    <a:clrScheme name="Retrospettivo">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